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6" r:id="rId2"/>
    <p:sldId id="292" r:id="rId3"/>
    <p:sldId id="294" r:id="rId4"/>
    <p:sldId id="283" r:id="rId5"/>
    <p:sldId id="287" r:id="rId6"/>
    <p:sldId id="285" r:id="rId7"/>
    <p:sldId id="281" r:id="rId8"/>
    <p:sldId id="256" r:id="rId9"/>
    <p:sldId id="257" r:id="rId10"/>
    <p:sldId id="258" r:id="rId11"/>
    <p:sldId id="259" r:id="rId12"/>
    <p:sldId id="260" r:id="rId13"/>
    <p:sldId id="261" r:id="rId14"/>
    <p:sldId id="262" r:id="rId15"/>
    <p:sldId id="297" r:id="rId16"/>
    <p:sldId id="293" r:id="rId17"/>
    <p:sldId id="295" r:id="rId18"/>
    <p:sldId id="288" r:id="rId19"/>
    <p:sldId id="289" r:id="rId20"/>
    <p:sldId id="290" r:id="rId21"/>
    <p:sldId id="291" r:id="rId22"/>
    <p:sldId id="263" r:id="rId23"/>
    <p:sldId id="264" r:id="rId24"/>
    <p:sldId id="265" r:id="rId25"/>
    <p:sldId id="266" r:id="rId26"/>
    <p:sldId id="267" r:id="rId27"/>
    <p:sldId id="268" r:id="rId28"/>
    <p:sldId id="269"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215F0-F044-4671-9135-B9C78A8F3339}" type="datetimeFigureOut">
              <a:rPr lang="en-GB" smtClean="0"/>
              <a:t>17/10/2023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0D394-E22F-4CAE-B39E-25D69624EE52}" type="slidenum">
              <a:rPr lang="en-GB" smtClean="0"/>
              <a:t>‹#›</a:t>
            </a:fld>
            <a:endParaRPr lang="en-GB"/>
          </a:p>
        </p:txBody>
      </p:sp>
    </p:spTree>
    <p:extLst>
      <p:ext uri="{BB962C8B-B14F-4D97-AF65-F5344CB8AC3E}">
        <p14:creationId xmlns:p14="http://schemas.microsoft.com/office/powerpoint/2010/main" val="307331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4F2CA-71D8-44F0-B75B-BAEE9CE2FD15}" type="slidenum">
              <a:rPr lang="en-GB" smtClean="0"/>
              <a:t>4</a:t>
            </a:fld>
            <a:endParaRPr lang="en-GB"/>
          </a:p>
        </p:txBody>
      </p:sp>
    </p:spTree>
    <p:extLst>
      <p:ext uri="{BB962C8B-B14F-4D97-AF65-F5344CB8AC3E}">
        <p14:creationId xmlns:p14="http://schemas.microsoft.com/office/powerpoint/2010/main" val="159294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850979e866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850979e86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850979e86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850979e86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4F2CA-71D8-44F0-B75B-BAEE9CE2FD15}" type="slidenum">
              <a:rPr lang="en-GB" smtClean="0"/>
              <a:t>18</a:t>
            </a:fld>
            <a:endParaRPr lang="en-GB"/>
          </a:p>
        </p:txBody>
      </p:sp>
    </p:spTree>
    <p:extLst>
      <p:ext uri="{BB962C8B-B14F-4D97-AF65-F5344CB8AC3E}">
        <p14:creationId xmlns:p14="http://schemas.microsoft.com/office/powerpoint/2010/main" val="3737371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4F2CA-71D8-44F0-B75B-BAEE9CE2FD15}" type="slidenum">
              <a:rPr lang="en-GB" smtClean="0"/>
              <a:t>19</a:t>
            </a:fld>
            <a:endParaRPr lang="en-GB"/>
          </a:p>
        </p:txBody>
      </p:sp>
    </p:spTree>
    <p:extLst>
      <p:ext uri="{BB962C8B-B14F-4D97-AF65-F5344CB8AC3E}">
        <p14:creationId xmlns:p14="http://schemas.microsoft.com/office/powerpoint/2010/main" val="749157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4F2CA-71D8-44F0-B75B-BAEE9CE2FD15}" type="slidenum">
              <a:rPr lang="en-GB" smtClean="0"/>
              <a:t>20</a:t>
            </a:fld>
            <a:endParaRPr lang="en-GB"/>
          </a:p>
        </p:txBody>
      </p:sp>
    </p:spTree>
    <p:extLst>
      <p:ext uri="{BB962C8B-B14F-4D97-AF65-F5344CB8AC3E}">
        <p14:creationId xmlns:p14="http://schemas.microsoft.com/office/powerpoint/2010/main" val="152053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4F2CA-71D8-44F0-B75B-BAEE9CE2FD15}" type="slidenum">
              <a:rPr lang="en-GB" smtClean="0"/>
              <a:t>21</a:t>
            </a:fld>
            <a:endParaRPr lang="en-GB"/>
          </a:p>
        </p:txBody>
      </p:sp>
    </p:spTree>
    <p:extLst>
      <p:ext uri="{BB962C8B-B14F-4D97-AF65-F5344CB8AC3E}">
        <p14:creationId xmlns:p14="http://schemas.microsoft.com/office/powerpoint/2010/main" val="2624560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869d364b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869d364b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869d364b6d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869d364b6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869d364b6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869d364b6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869d364b6d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869d364b6d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4F2CA-71D8-44F0-B75B-BAEE9CE2FD15}" type="slidenum">
              <a:rPr lang="en-GB" smtClean="0"/>
              <a:t>5</a:t>
            </a:fld>
            <a:endParaRPr lang="en-GB"/>
          </a:p>
        </p:txBody>
      </p:sp>
    </p:spTree>
    <p:extLst>
      <p:ext uri="{BB962C8B-B14F-4D97-AF65-F5344CB8AC3E}">
        <p14:creationId xmlns:p14="http://schemas.microsoft.com/office/powerpoint/2010/main" val="899074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869d364b6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869d364b6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87bd890e7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87bd890e7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69d364b6d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869d364b6d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869d364b6d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869d364b6d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4F2CA-71D8-44F0-B75B-BAEE9CE2FD15}" type="slidenum">
              <a:rPr lang="en-GB" smtClean="0"/>
              <a:t>6</a:t>
            </a:fld>
            <a:endParaRPr lang="en-GB"/>
          </a:p>
        </p:txBody>
      </p:sp>
    </p:spTree>
    <p:extLst>
      <p:ext uri="{BB962C8B-B14F-4D97-AF65-F5344CB8AC3E}">
        <p14:creationId xmlns:p14="http://schemas.microsoft.com/office/powerpoint/2010/main" val="337862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F4F2CA-71D8-44F0-B75B-BAEE9CE2FD15}" type="slidenum">
              <a:rPr lang="en-GB" smtClean="0"/>
              <a:t>7</a:t>
            </a:fld>
            <a:endParaRPr lang="en-GB"/>
          </a:p>
        </p:txBody>
      </p:sp>
    </p:spTree>
    <p:extLst>
      <p:ext uri="{BB962C8B-B14F-4D97-AF65-F5344CB8AC3E}">
        <p14:creationId xmlns:p14="http://schemas.microsoft.com/office/powerpoint/2010/main" val="196744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850979e86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850979e86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50979e8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50979e8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50979e86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50979e86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50979e86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850979e86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E6A8-0BEE-8349-EBE2-9E4272CE3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C39EA0-8231-68C2-19F6-44A029B38029}"/>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093663-7DA2-56B8-377C-D21AB891A3C8}"/>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5" name="Footer Placeholder 4">
            <a:extLst>
              <a:ext uri="{FF2B5EF4-FFF2-40B4-BE49-F238E27FC236}">
                <a16:creationId xmlns:a16="http://schemas.microsoft.com/office/drawing/2014/main" id="{1DCE9B33-D974-72E0-5ED4-C09089387A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376A36-EE80-A167-7266-0FB35778C313}"/>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102288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1E53-E183-C3F4-6B8F-844C6397B0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C41F3C-D718-0E95-85A0-9FAACE978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1082C-B16E-C0EE-7F92-5C0152942534}"/>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5" name="Footer Placeholder 4">
            <a:extLst>
              <a:ext uri="{FF2B5EF4-FFF2-40B4-BE49-F238E27FC236}">
                <a16:creationId xmlns:a16="http://schemas.microsoft.com/office/drawing/2014/main" id="{01AEB4E4-D89A-949A-C729-99C90B7D5B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87B0DC-10BE-34FE-28CA-843B3E554DD1}"/>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95548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125D5A-E0C4-7A7E-80D7-4260FB54B3D1}"/>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6EE421-2BCB-04CB-70D0-BB1F39487C04}"/>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D72276-8887-0076-29E1-1B9078283B74}"/>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5" name="Footer Placeholder 4">
            <a:extLst>
              <a:ext uri="{FF2B5EF4-FFF2-40B4-BE49-F238E27FC236}">
                <a16:creationId xmlns:a16="http://schemas.microsoft.com/office/drawing/2014/main" id="{4E6FD319-3E8F-0F71-A981-7BE555C38D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2852DE-1A0E-024B-D763-4C657C4E8B57}"/>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381892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4857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CCF2-6E85-1E6B-9C98-0C8DBFC97F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659A69-4271-4BDE-ED94-751641B278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00B86-240B-40DE-B51B-B0A03EA4DBC8}"/>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5" name="Footer Placeholder 4">
            <a:extLst>
              <a:ext uri="{FF2B5EF4-FFF2-40B4-BE49-F238E27FC236}">
                <a16:creationId xmlns:a16="http://schemas.microsoft.com/office/drawing/2014/main" id="{5A25427C-97EA-2B5D-7D3F-A545302633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5F30F8-5ED5-3DB5-68DA-BC44A50AA47D}"/>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74709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1B9F-1F75-3ABF-C905-196790B967CE}"/>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D9ADD2-4175-64C6-1C1F-28F456B8E496}"/>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42E6EB-447F-9815-B613-93FF5F681EA3}"/>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5" name="Footer Placeholder 4">
            <a:extLst>
              <a:ext uri="{FF2B5EF4-FFF2-40B4-BE49-F238E27FC236}">
                <a16:creationId xmlns:a16="http://schemas.microsoft.com/office/drawing/2014/main" id="{6E64460D-45E9-F793-219E-BDEACB4481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0A5A1D-F332-1BDF-B396-428308F7D138}"/>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295250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9196-E3A7-E305-D1C0-EF39666D9C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8AA5DF-CD31-299C-BA10-FC35AD520080}"/>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47C518-D6E7-02D2-8043-19CB2321504E}"/>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CA1AE3-4F56-317D-FB80-3571B7BEC494}"/>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6" name="Footer Placeholder 5">
            <a:extLst>
              <a:ext uri="{FF2B5EF4-FFF2-40B4-BE49-F238E27FC236}">
                <a16:creationId xmlns:a16="http://schemas.microsoft.com/office/drawing/2014/main" id="{BC25D2D1-F35B-D0BF-8D6C-700CD51B6D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DEFE15-62DF-FCD8-7197-848F971015DE}"/>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39926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DB33-3ED9-17C6-2896-16562288B596}"/>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14018C-7E80-51DC-056C-A072397F49F0}"/>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4901B-23A7-2542-8112-5DCE3CB1AF2A}"/>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8DC64F-50F6-3FDA-20E8-1E958CA2F71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07F56-862C-E921-5DD2-F49B8ECF113C}"/>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E7F41A-B6C3-98C5-B890-42134F09E2AC}"/>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8" name="Footer Placeholder 7">
            <a:extLst>
              <a:ext uri="{FF2B5EF4-FFF2-40B4-BE49-F238E27FC236}">
                <a16:creationId xmlns:a16="http://schemas.microsoft.com/office/drawing/2014/main" id="{61523C30-61ED-0EDA-2346-B286F4B3E7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78107E-900C-963E-A7F0-5EE3A793D31C}"/>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129271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3067-A67A-51DF-B79A-F1CF108C62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940A0E-CD6D-D455-E3CD-56CF9D9048E6}"/>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4" name="Footer Placeholder 3">
            <a:extLst>
              <a:ext uri="{FF2B5EF4-FFF2-40B4-BE49-F238E27FC236}">
                <a16:creationId xmlns:a16="http://schemas.microsoft.com/office/drawing/2014/main" id="{4C991FC9-A6E4-70C3-ECFB-DB6B06F38F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9CDC2B-D177-E902-52F2-5734EFEC8067}"/>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419869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48839-7628-0D27-B33F-C6C160E848BB}"/>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3" name="Footer Placeholder 2">
            <a:extLst>
              <a:ext uri="{FF2B5EF4-FFF2-40B4-BE49-F238E27FC236}">
                <a16:creationId xmlns:a16="http://schemas.microsoft.com/office/drawing/2014/main" id="{66DD39EE-81A6-2F5F-075A-0E22CA3716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8450E56-7549-67D7-91B9-A187F2C7F29D}"/>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332879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E69D-F08C-81CD-9F06-16474CBE83B6}"/>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6388B8-4123-C28B-F170-91CB6918F8D7}"/>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2BCD3F-F754-492B-BE55-7BE493E2C2A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E57F8A12-4CDE-541B-1AB0-2CB6A55AE1A1}"/>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6" name="Footer Placeholder 5">
            <a:extLst>
              <a:ext uri="{FF2B5EF4-FFF2-40B4-BE49-F238E27FC236}">
                <a16:creationId xmlns:a16="http://schemas.microsoft.com/office/drawing/2014/main" id="{262B3D71-0E5C-C391-9883-B8872082E1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B285E0-7B25-A840-B4BB-0DD3D78F669D}"/>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177885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1A36-8BAF-8325-DA70-6D4336919E36}"/>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B9A9C6-1325-E9DA-58BA-B61D55D6B6CC}"/>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A5775EA9-D97F-A27C-7AAF-D819F6208B71}"/>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108178EB-427D-FD00-822D-D8D0803147F3}"/>
              </a:ext>
            </a:extLst>
          </p:cNvPr>
          <p:cNvSpPr>
            <a:spLocks noGrp="1"/>
          </p:cNvSpPr>
          <p:nvPr>
            <p:ph type="dt" sz="half" idx="10"/>
          </p:nvPr>
        </p:nvSpPr>
        <p:spPr/>
        <p:txBody>
          <a:bodyPr/>
          <a:lstStyle/>
          <a:p>
            <a:fld id="{A78C76C5-3866-409F-BCD3-3D4687FD3BCF}" type="datetimeFigureOut">
              <a:rPr lang="en-GB" smtClean="0"/>
              <a:t>17/10/2023</a:t>
            </a:fld>
            <a:endParaRPr lang="en-GB"/>
          </a:p>
        </p:txBody>
      </p:sp>
      <p:sp>
        <p:nvSpPr>
          <p:cNvPr id="6" name="Footer Placeholder 5">
            <a:extLst>
              <a:ext uri="{FF2B5EF4-FFF2-40B4-BE49-F238E27FC236}">
                <a16:creationId xmlns:a16="http://schemas.microsoft.com/office/drawing/2014/main" id="{A3704BAF-8010-15C0-EEFE-1464284782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F875B5-42BD-EC85-0312-FB21445F3A8E}"/>
              </a:ext>
            </a:extLst>
          </p:cNvPr>
          <p:cNvSpPr>
            <a:spLocks noGrp="1"/>
          </p:cNvSpPr>
          <p:nvPr>
            <p:ph type="sldNum" sz="quarter" idx="12"/>
          </p:nvPr>
        </p:nvSpPr>
        <p:spPr/>
        <p:txBody>
          <a:bodyPr/>
          <a:lstStyle/>
          <a:p>
            <a:fld id="{0E1017ED-A846-4A82-98BF-94523E417D6B}" type="slidenum">
              <a:rPr lang="en-GB" smtClean="0"/>
              <a:t>‹#›</a:t>
            </a:fld>
            <a:endParaRPr lang="en-GB"/>
          </a:p>
        </p:txBody>
      </p:sp>
    </p:spTree>
    <p:extLst>
      <p:ext uri="{BB962C8B-B14F-4D97-AF65-F5344CB8AC3E}">
        <p14:creationId xmlns:p14="http://schemas.microsoft.com/office/powerpoint/2010/main" val="156940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1035A-FEE1-5939-85AA-F17CC3EA84FA}"/>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BD4E95-9FBB-A82F-D42C-2555626FE51F}"/>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B72BA5-2610-A764-6D17-DBD9D9BE3806}"/>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C76C5-3866-409F-BCD3-3D4687FD3BCF}" type="datetimeFigureOut">
              <a:rPr lang="en-GB" smtClean="0"/>
              <a:t>17/10/2023</a:t>
            </a:fld>
            <a:endParaRPr lang="en-GB"/>
          </a:p>
        </p:txBody>
      </p:sp>
      <p:sp>
        <p:nvSpPr>
          <p:cNvPr id="5" name="Footer Placeholder 4">
            <a:extLst>
              <a:ext uri="{FF2B5EF4-FFF2-40B4-BE49-F238E27FC236}">
                <a16:creationId xmlns:a16="http://schemas.microsoft.com/office/drawing/2014/main" id="{4E714A50-E48B-4A70-C239-8C2221FB2877}"/>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AE65B-A108-E27A-0D0D-47B79FCD0F3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017ED-A846-4A82-98BF-94523E417D6B}" type="slidenum">
              <a:rPr lang="en-GB" smtClean="0"/>
              <a:t>‹#›</a:t>
            </a:fld>
            <a:endParaRPr lang="en-GB"/>
          </a:p>
        </p:txBody>
      </p:sp>
    </p:spTree>
    <p:extLst>
      <p:ext uri="{BB962C8B-B14F-4D97-AF65-F5344CB8AC3E}">
        <p14:creationId xmlns:p14="http://schemas.microsoft.com/office/powerpoint/2010/main" val="3240611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18236" y="685800"/>
            <a:ext cx="3687964" cy="1524520"/>
          </a:xfrm>
          <a:custGeom>
            <a:avLst/>
            <a:gdLst/>
            <a:ahLst/>
            <a:cxnLst/>
            <a:rect l="l" t="t" r="r" b="b"/>
            <a:pathLst>
              <a:path w="5531946" h="2286780">
                <a:moveTo>
                  <a:pt x="0" y="0"/>
                </a:moveTo>
                <a:lnTo>
                  <a:pt x="5531946" y="0"/>
                </a:lnTo>
                <a:lnTo>
                  <a:pt x="5531946" y="2286780"/>
                </a:lnTo>
                <a:lnTo>
                  <a:pt x="0" y="228678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685800" y="5493040"/>
            <a:ext cx="9567637" cy="270139"/>
          </a:xfrm>
          <a:prstGeom prst="rect">
            <a:avLst/>
          </a:prstGeom>
        </p:spPr>
        <p:txBody>
          <a:bodyPr lIns="0" tIns="0" rIns="0" bIns="0" rtlCol="0" anchor="t">
            <a:spAutoFit/>
          </a:bodyPr>
          <a:lstStyle/>
          <a:p>
            <a:pPr>
              <a:lnSpc>
                <a:spcPts val="2344"/>
              </a:lnSpc>
            </a:pPr>
            <a:r>
              <a:rPr lang="en-US" sz="1674">
                <a:solidFill>
                  <a:srgbClr val="A30F79"/>
                </a:solidFill>
                <a:latin typeface="League Spartan"/>
              </a:rPr>
              <a:t>Llais addysg bellach yng Nghymru  | </a:t>
            </a:r>
            <a:r>
              <a:rPr lang="en-US" sz="1674">
                <a:solidFill>
                  <a:srgbClr val="FFFFFF"/>
                </a:solidFill>
                <a:latin typeface="League Spartan"/>
              </a:rPr>
              <a:t> </a:t>
            </a:r>
            <a:r>
              <a:rPr lang="en-US" sz="1674">
                <a:solidFill>
                  <a:srgbClr val="512178"/>
                </a:solidFill>
                <a:latin typeface="League Spartan"/>
              </a:rPr>
              <a:t>The voice of further education in Wales</a:t>
            </a:r>
          </a:p>
        </p:txBody>
      </p:sp>
      <p:sp>
        <p:nvSpPr>
          <p:cNvPr id="4" name="TextBox 4"/>
          <p:cNvSpPr txBox="1"/>
          <p:nvPr/>
        </p:nvSpPr>
        <p:spPr>
          <a:xfrm>
            <a:off x="685800" y="1061348"/>
            <a:ext cx="6359721" cy="809389"/>
          </a:xfrm>
          <a:prstGeom prst="rect">
            <a:avLst/>
          </a:prstGeom>
        </p:spPr>
        <p:txBody>
          <a:bodyPr lIns="0" tIns="0" rIns="0" bIns="0" rtlCol="0" anchor="t">
            <a:spAutoFit/>
          </a:bodyPr>
          <a:lstStyle/>
          <a:p>
            <a:pPr algn="just">
              <a:lnSpc>
                <a:spcPts val="3299"/>
              </a:lnSpc>
            </a:pPr>
            <a:r>
              <a:rPr lang="en-US" sz="2356">
                <a:solidFill>
                  <a:srgbClr val="A30F79"/>
                </a:solidFill>
                <a:latin typeface="League Spartan"/>
              </a:rPr>
              <a:t>Cynhadledd Flynyddol 2023 </a:t>
            </a:r>
          </a:p>
          <a:p>
            <a:pPr algn="just">
              <a:lnSpc>
                <a:spcPts val="3299"/>
              </a:lnSpc>
            </a:pPr>
            <a:r>
              <a:rPr lang="en-US" sz="2356">
                <a:solidFill>
                  <a:srgbClr val="512178"/>
                </a:solidFill>
                <a:latin typeface="League Spartan"/>
              </a:rPr>
              <a:t>Annual Conference 2023</a:t>
            </a:r>
          </a:p>
        </p:txBody>
      </p:sp>
      <p:sp>
        <p:nvSpPr>
          <p:cNvPr id="5" name="TextBox 5"/>
          <p:cNvSpPr txBox="1"/>
          <p:nvPr/>
        </p:nvSpPr>
        <p:spPr>
          <a:xfrm>
            <a:off x="685800" y="2595018"/>
            <a:ext cx="9993239" cy="1231876"/>
          </a:xfrm>
          <a:prstGeom prst="rect">
            <a:avLst/>
          </a:prstGeom>
        </p:spPr>
        <p:txBody>
          <a:bodyPr lIns="0" tIns="0" rIns="0" bIns="0" rtlCol="0" anchor="t">
            <a:spAutoFit/>
          </a:bodyPr>
          <a:lstStyle/>
          <a:p>
            <a:pPr>
              <a:lnSpc>
                <a:spcPts val="3265"/>
              </a:lnSpc>
            </a:pPr>
            <a:r>
              <a:rPr lang="en-US" sz="2332">
                <a:solidFill>
                  <a:srgbClr val="A30F79"/>
                </a:solidFill>
                <a:latin typeface="League Spartan Bold"/>
              </a:rPr>
              <a:t>Mynd i'r afael ag aflonyddu rhywiol rhwng cyfoedion mewn addysg bellach</a:t>
            </a:r>
          </a:p>
          <a:p>
            <a:pPr>
              <a:lnSpc>
                <a:spcPts val="3265"/>
              </a:lnSpc>
            </a:pPr>
            <a:endParaRPr lang="en-US" sz="2332">
              <a:solidFill>
                <a:srgbClr val="A30F79"/>
              </a:solidFill>
              <a:latin typeface="League Spartan Bold"/>
            </a:endParaRPr>
          </a:p>
          <a:p>
            <a:pPr>
              <a:lnSpc>
                <a:spcPts val="3265"/>
              </a:lnSpc>
              <a:spcBef>
                <a:spcPct val="0"/>
              </a:spcBef>
            </a:pPr>
            <a:r>
              <a:rPr lang="en-US" sz="2332">
                <a:solidFill>
                  <a:srgbClr val="512178"/>
                </a:solidFill>
                <a:latin typeface="League Spartan Bold"/>
              </a:rPr>
              <a:t>Tackling peer-on-peer sexual harassment in further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p:nvPr/>
        </p:nvSpPr>
        <p:spPr>
          <a:xfrm>
            <a:off x="415600" y="1288167"/>
            <a:ext cx="11360800" cy="4759600"/>
          </a:xfrm>
          <a:prstGeom prst="rect">
            <a:avLst/>
          </a:prstGeom>
          <a:noFill/>
          <a:ln>
            <a:noFill/>
          </a:ln>
        </p:spPr>
        <p:txBody>
          <a:bodyPr spcFirstLastPara="1" wrap="square" lIns="121900" tIns="121900" rIns="121900" bIns="121900" anchor="t" anchorCtr="0">
            <a:noAutofit/>
          </a:bodyPr>
          <a:lstStyle/>
          <a:p>
            <a:pPr marL="609585" indent="-423323">
              <a:buSzPts val="1400"/>
              <a:buFont typeface="Montserrat Black"/>
              <a:buChar char="●"/>
            </a:pPr>
            <a:r>
              <a:rPr lang="en-GB" sz="2400" dirty="0">
                <a:latin typeface="Montserrat Black"/>
                <a:ea typeface="Montserrat Black"/>
                <a:cs typeface="Montserrat Black"/>
                <a:sym typeface="Montserrat Black"/>
              </a:rPr>
              <a:t>Addressing Peer-On-Peer Abuse as a whole </a:t>
            </a:r>
            <a:endParaRPr sz="2400" dirty="0">
              <a:latin typeface="Montserrat Black"/>
              <a:ea typeface="Montserrat Black"/>
              <a:cs typeface="Montserrat Black"/>
              <a:sym typeface="Montserrat Black"/>
            </a:endParaRPr>
          </a:p>
          <a:p>
            <a:pPr marL="1219170" lvl="1" indent="-423323">
              <a:buSzPts val="1400"/>
              <a:buFont typeface="Montserrat"/>
              <a:buChar char="○"/>
            </a:pPr>
            <a:r>
              <a:rPr lang="en-GB" sz="1400" dirty="0">
                <a:latin typeface="Montserrat"/>
                <a:ea typeface="Montserrat"/>
                <a:cs typeface="Montserrat"/>
                <a:sym typeface="Montserrat"/>
              </a:rPr>
              <a:t>Discrimination</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Hate Speech</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Harassment</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Violence </a:t>
            </a:r>
            <a:endParaRPr sz="1400" dirty="0">
              <a:latin typeface="Montserrat"/>
              <a:ea typeface="Montserrat"/>
              <a:cs typeface="Montserrat"/>
              <a:sym typeface="Montserrat"/>
            </a:endParaRPr>
          </a:p>
          <a:p>
            <a:endParaRPr sz="2400" dirty="0">
              <a:latin typeface="Montserrat"/>
              <a:ea typeface="Montserrat"/>
              <a:cs typeface="Montserrat"/>
              <a:sym typeface="Montserrat"/>
            </a:endParaRPr>
          </a:p>
          <a:p>
            <a:pPr marL="609585" indent="-423323">
              <a:buSzPts val="1400"/>
              <a:buFont typeface="Montserrat Black"/>
              <a:buChar char="●"/>
            </a:pPr>
            <a:r>
              <a:rPr lang="en-GB" sz="2400" dirty="0">
                <a:latin typeface="Montserrat Black"/>
                <a:ea typeface="Montserrat Black"/>
                <a:cs typeface="Montserrat Black"/>
                <a:sym typeface="Montserrat Black"/>
              </a:rPr>
              <a:t>Equality as a core principle </a:t>
            </a:r>
            <a:endParaRPr sz="2400" dirty="0">
              <a:latin typeface="Montserrat Black"/>
              <a:ea typeface="Montserrat Black"/>
              <a:cs typeface="Montserrat Black"/>
              <a:sym typeface="Montserrat Black"/>
            </a:endParaRPr>
          </a:p>
          <a:p>
            <a:pPr marL="1219170" lvl="1" indent="-423323">
              <a:buSzPts val="1400"/>
              <a:buFont typeface="Montserrat"/>
              <a:buChar char="○"/>
            </a:pPr>
            <a:r>
              <a:rPr lang="en-GB" sz="1400" dirty="0">
                <a:latin typeface="Montserrat"/>
                <a:ea typeface="Montserrat"/>
                <a:cs typeface="Montserrat"/>
                <a:sym typeface="Montserrat"/>
              </a:rPr>
              <a:t>Identified learner’s protected characteristics</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Analysing how different groups are affected</a:t>
            </a:r>
            <a:endParaRPr sz="1400" dirty="0">
              <a:latin typeface="Montserrat"/>
              <a:ea typeface="Montserrat"/>
              <a:cs typeface="Montserrat"/>
              <a:sym typeface="Montserrat"/>
            </a:endParaRPr>
          </a:p>
          <a:p>
            <a:endParaRPr sz="2400" dirty="0">
              <a:latin typeface="Montserrat"/>
              <a:ea typeface="Montserrat"/>
              <a:cs typeface="Montserrat"/>
              <a:sym typeface="Montserrat"/>
            </a:endParaRPr>
          </a:p>
          <a:p>
            <a:pPr marL="609585" indent="-423323">
              <a:buSzPts val="1400"/>
              <a:buFont typeface="Montserrat Black"/>
              <a:buChar char="●"/>
            </a:pPr>
            <a:r>
              <a:rPr lang="en-GB" sz="2400" dirty="0">
                <a:latin typeface="Montserrat Black"/>
                <a:ea typeface="Montserrat Black"/>
                <a:cs typeface="Montserrat Black"/>
                <a:sym typeface="Montserrat Black"/>
              </a:rPr>
              <a:t>Aiming to identify and address:</a:t>
            </a:r>
            <a:endParaRPr sz="2400" dirty="0">
              <a:latin typeface="Montserrat Black"/>
              <a:ea typeface="Montserrat Black"/>
              <a:cs typeface="Montserrat Black"/>
              <a:sym typeface="Montserrat Black"/>
            </a:endParaRPr>
          </a:p>
          <a:p>
            <a:pPr marL="1219170" lvl="1" indent="-423323">
              <a:buSzPts val="1400"/>
              <a:buFont typeface="Montserrat"/>
              <a:buChar char="○"/>
            </a:pPr>
            <a:r>
              <a:rPr lang="en-GB" sz="1400" dirty="0">
                <a:latin typeface="Montserrat"/>
                <a:ea typeface="Montserrat"/>
                <a:cs typeface="Montserrat"/>
                <a:sym typeface="Montserrat"/>
              </a:rPr>
              <a:t>Extent of incidents of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both experienced and witnessed by learners</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Barriers learners face to reporting</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Learner understanding of support available </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College commitments to tackling </a:t>
            </a:r>
            <a:r>
              <a:rPr lang="en-GB" sz="1400" dirty="0" err="1">
                <a:latin typeface="Montserrat"/>
                <a:ea typeface="Montserrat"/>
                <a:cs typeface="Montserrat"/>
                <a:sym typeface="Montserrat"/>
              </a:rPr>
              <a:t>PoPA</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Staff awareness of issue </a:t>
            </a:r>
            <a:endParaRPr sz="1400" dirty="0">
              <a:latin typeface="Montserrat"/>
              <a:ea typeface="Montserrat"/>
              <a:cs typeface="Montserrat"/>
              <a:sym typeface="Montserrat"/>
            </a:endParaRPr>
          </a:p>
        </p:txBody>
      </p:sp>
      <p:sp>
        <p:nvSpPr>
          <p:cNvPr id="76" name="Google Shape;76;p15"/>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77" name="Google Shape;77;p15"/>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Our Approach</a:t>
            </a:r>
            <a:endParaRPr>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p:nvPr/>
        </p:nvSpPr>
        <p:spPr>
          <a:xfrm>
            <a:off x="221733" y="1265233"/>
            <a:ext cx="11360800" cy="4759600"/>
          </a:xfrm>
          <a:prstGeom prst="rect">
            <a:avLst/>
          </a:prstGeom>
          <a:noFill/>
          <a:ln>
            <a:noFill/>
          </a:ln>
        </p:spPr>
        <p:txBody>
          <a:bodyPr spcFirstLastPara="1" wrap="square" lIns="121900" tIns="121900" rIns="121900" bIns="121900" anchor="t" anchorCtr="0">
            <a:noAutofit/>
          </a:bodyPr>
          <a:lstStyle/>
          <a:p>
            <a:pPr marL="609585" indent="-423323">
              <a:buSzPts val="1400"/>
              <a:buFont typeface="Montserrat Black"/>
              <a:buChar char="●"/>
            </a:pPr>
            <a:r>
              <a:rPr lang="en-GB" sz="2400" dirty="0">
                <a:latin typeface="Montserrat Black"/>
                <a:ea typeface="Montserrat Black"/>
                <a:cs typeface="Montserrat Black"/>
                <a:sym typeface="Montserrat Black"/>
              </a:rPr>
              <a:t>Learner Survey</a:t>
            </a:r>
            <a:endParaRPr sz="2400" dirty="0">
              <a:latin typeface="Montserrat Black"/>
              <a:ea typeface="Montserrat Black"/>
              <a:cs typeface="Montserrat Black"/>
              <a:sym typeface="Montserrat Black"/>
            </a:endParaRPr>
          </a:p>
          <a:p>
            <a:pPr marL="1219170" lvl="1" indent="-423323">
              <a:buSzPts val="1400"/>
              <a:buFont typeface="Montserrat"/>
              <a:buChar char="○"/>
            </a:pPr>
            <a:r>
              <a:rPr lang="en-GB" sz="1400" dirty="0">
                <a:latin typeface="Montserrat"/>
                <a:ea typeface="Montserrat"/>
                <a:cs typeface="Montserrat"/>
                <a:sym typeface="Montserrat"/>
              </a:rPr>
              <a:t>Building off Estyn Report</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Developed in collaboration with Cardiff University</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Distributed amongst seven Welsh colleges</a:t>
            </a:r>
            <a:endParaRPr sz="1400" dirty="0">
              <a:latin typeface="Montserrat"/>
              <a:ea typeface="Montserrat"/>
              <a:cs typeface="Montserrat"/>
              <a:sym typeface="Montserrat"/>
            </a:endParaRPr>
          </a:p>
          <a:p>
            <a:endParaRPr sz="2400" dirty="0">
              <a:latin typeface="Montserrat"/>
              <a:ea typeface="Montserrat"/>
              <a:cs typeface="Montserrat"/>
              <a:sym typeface="Montserrat"/>
            </a:endParaRPr>
          </a:p>
          <a:p>
            <a:pPr marL="609585" indent="-423323">
              <a:buSzPts val="1400"/>
              <a:buFont typeface="Montserrat Black"/>
              <a:buChar char="●"/>
            </a:pPr>
            <a:r>
              <a:rPr lang="en-GB" sz="2400" dirty="0">
                <a:latin typeface="Montserrat Black"/>
                <a:ea typeface="Montserrat Black"/>
                <a:cs typeface="Montserrat Black"/>
                <a:sym typeface="Montserrat Black"/>
              </a:rPr>
              <a:t>Process Audit</a:t>
            </a:r>
            <a:endParaRPr sz="2400" dirty="0">
              <a:latin typeface="Montserrat Black"/>
              <a:ea typeface="Montserrat Black"/>
              <a:cs typeface="Montserrat Black"/>
              <a:sym typeface="Montserrat Black"/>
            </a:endParaRPr>
          </a:p>
          <a:p>
            <a:pPr marL="1219170" lvl="1" indent="-423323">
              <a:buSzPts val="1400"/>
              <a:buFont typeface="Montserrat"/>
              <a:buChar char="○"/>
            </a:pPr>
            <a:r>
              <a:rPr lang="en-GB" sz="1400" dirty="0">
                <a:latin typeface="Montserrat"/>
                <a:ea typeface="Montserrat"/>
                <a:cs typeface="Montserrat"/>
                <a:sym typeface="Montserrat"/>
              </a:rPr>
              <a:t>Identifying key approaches towards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from different institutions</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Recommend standardised approach within the sector </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Compare college processes to learner understanding</a:t>
            </a:r>
            <a:endParaRPr sz="1400" dirty="0">
              <a:latin typeface="Montserrat"/>
              <a:ea typeface="Montserrat"/>
              <a:cs typeface="Montserrat"/>
              <a:sym typeface="Montserrat"/>
            </a:endParaRPr>
          </a:p>
          <a:p>
            <a:endParaRPr sz="2400" dirty="0">
              <a:latin typeface="Montserrat"/>
              <a:ea typeface="Montserrat"/>
              <a:cs typeface="Montserrat"/>
              <a:sym typeface="Montserrat"/>
            </a:endParaRPr>
          </a:p>
          <a:p>
            <a:pPr marL="609585" indent="-423323">
              <a:buSzPts val="1400"/>
              <a:buFont typeface="Montserrat Black"/>
              <a:buChar char="●"/>
            </a:pPr>
            <a:r>
              <a:rPr lang="en-GB" sz="2400" dirty="0">
                <a:latin typeface="Montserrat Black"/>
                <a:ea typeface="Montserrat Black"/>
                <a:cs typeface="Montserrat Black"/>
                <a:sym typeface="Montserrat Black"/>
              </a:rPr>
              <a:t>Learner and Staff Workshops from </a:t>
            </a:r>
            <a:r>
              <a:rPr lang="en-GB" sz="2400" dirty="0" err="1">
                <a:latin typeface="Montserrat Black"/>
                <a:ea typeface="Montserrat Black"/>
                <a:cs typeface="Montserrat Black"/>
                <a:sym typeface="Montserrat Black"/>
              </a:rPr>
              <a:t>Rewise</a:t>
            </a:r>
            <a:endParaRPr sz="2400" dirty="0">
              <a:latin typeface="Montserrat Black"/>
              <a:ea typeface="Montserrat Black"/>
              <a:cs typeface="Montserrat Black"/>
              <a:sym typeface="Montserrat Black"/>
            </a:endParaRPr>
          </a:p>
          <a:p>
            <a:pPr marL="1219170" lvl="1" indent="-423323">
              <a:buSzPts val="1400"/>
              <a:buFont typeface="Montserrat"/>
              <a:buChar char="○"/>
            </a:pPr>
            <a:r>
              <a:rPr lang="en-GB" sz="1400" dirty="0">
                <a:latin typeface="Montserrat"/>
                <a:ea typeface="Montserrat"/>
                <a:cs typeface="Montserrat"/>
                <a:sym typeface="Montserrat"/>
              </a:rPr>
              <a:t>Exploring themes of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and emotions</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Songwriting as a tool to explore topics</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Learner workshops inform staff workshops</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Songs to be shared as resource in year two</a:t>
            </a:r>
            <a:endParaRPr sz="1400" dirty="0">
              <a:latin typeface="Montserrat"/>
              <a:ea typeface="Montserrat"/>
              <a:cs typeface="Montserrat"/>
              <a:sym typeface="Montserrat"/>
            </a:endParaRPr>
          </a:p>
        </p:txBody>
      </p:sp>
      <p:sp>
        <p:nvSpPr>
          <p:cNvPr id="83" name="Google Shape;83;p16"/>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84" name="Google Shape;84;p16"/>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Year One Progress</a:t>
            </a:r>
            <a:endParaRPr>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90" name="Google Shape;90;p17"/>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Key Findings</a:t>
            </a:r>
            <a:endParaRPr>
              <a:solidFill>
                <a:schemeClr val="lt1"/>
              </a:solidFill>
              <a:latin typeface="Montserrat ExtraBold"/>
              <a:ea typeface="Montserrat ExtraBold"/>
              <a:cs typeface="Montserrat ExtraBold"/>
              <a:sym typeface="Montserrat ExtraBold"/>
            </a:endParaRPr>
          </a:p>
        </p:txBody>
      </p:sp>
      <p:sp>
        <p:nvSpPr>
          <p:cNvPr id="91" name="Google Shape;91;p17"/>
          <p:cNvSpPr txBox="1"/>
          <p:nvPr/>
        </p:nvSpPr>
        <p:spPr>
          <a:xfrm>
            <a:off x="-344033" y="1230767"/>
            <a:ext cx="11839200" cy="4759600"/>
          </a:xfrm>
          <a:prstGeom prst="rect">
            <a:avLst/>
          </a:prstGeom>
          <a:noFill/>
          <a:ln>
            <a:noFill/>
          </a:ln>
        </p:spPr>
        <p:txBody>
          <a:bodyPr spcFirstLastPara="1" wrap="square" lIns="121900" tIns="121900" rIns="121900" bIns="121900" anchor="t" anchorCtr="0">
            <a:noAutofit/>
          </a:bodyPr>
          <a:lstStyle/>
          <a:p>
            <a:pPr marL="1219170" indent="-423323">
              <a:buSzPts val="1400"/>
              <a:buFont typeface="Montserrat Black"/>
              <a:buChar char="●"/>
            </a:pPr>
            <a:r>
              <a:rPr lang="en-GB" sz="1400" dirty="0">
                <a:latin typeface="Montserrat Black"/>
                <a:ea typeface="Montserrat Black"/>
                <a:cs typeface="Montserrat Black"/>
                <a:sym typeface="Montserrat Black"/>
              </a:rPr>
              <a:t>Experiences of </a:t>
            </a:r>
            <a:r>
              <a:rPr lang="en-GB" sz="1400" dirty="0" err="1">
                <a:latin typeface="Montserrat Black"/>
                <a:ea typeface="Montserrat Black"/>
                <a:cs typeface="Montserrat Black"/>
                <a:sym typeface="Montserrat Black"/>
              </a:rPr>
              <a:t>PoPA</a:t>
            </a:r>
            <a:r>
              <a:rPr lang="en-GB" sz="1400" dirty="0">
                <a:latin typeface="Montserrat Black"/>
                <a:ea typeface="Montserrat Black"/>
                <a:cs typeface="Montserrat Black"/>
                <a:sym typeface="Montserrat Black"/>
              </a:rPr>
              <a:t> based on gender or sex was most common</a:t>
            </a:r>
            <a:endParaRPr sz="1400" dirty="0">
              <a:latin typeface="Montserrat Black"/>
              <a:ea typeface="Montserrat Black"/>
              <a:cs typeface="Montserrat Black"/>
              <a:sym typeface="Montserrat Black"/>
            </a:endParaRPr>
          </a:p>
          <a:p>
            <a:pPr marL="1828754" lvl="1" indent="-423323">
              <a:buSzPts val="1400"/>
              <a:buFont typeface="Montserrat"/>
              <a:buChar char="○"/>
            </a:pPr>
            <a:r>
              <a:rPr lang="en-GB" sz="1400" b="1" dirty="0">
                <a:latin typeface="Montserrat"/>
                <a:ea typeface="Montserrat"/>
                <a:cs typeface="Montserrat"/>
                <a:sym typeface="Montserrat"/>
              </a:rPr>
              <a:t>10.6%</a:t>
            </a:r>
            <a:r>
              <a:rPr lang="en-GB" sz="1400" dirty="0">
                <a:latin typeface="Montserrat"/>
                <a:ea typeface="Montserrat"/>
                <a:cs typeface="Montserrat"/>
                <a:sym typeface="Montserrat"/>
              </a:rPr>
              <a:t> of learners disclosed experiencing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based on gender or sex</a:t>
            </a:r>
            <a:endParaRPr sz="1400" dirty="0">
              <a:latin typeface="Montserrat"/>
              <a:ea typeface="Montserrat"/>
              <a:cs typeface="Montserrat"/>
              <a:sym typeface="Montserrat"/>
            </a:endParaRPr>
          </a:p>
          <a:p>
            <a:pPr marL="1828754" lvl="1" indent="-423323">
              <a:buSzPts val="1400"/>
              <a:buFont typeface="Montserrat"/>
              <a:buChar char="○"/>
            </a:pPr>
            <a:r>
              <a:rPr lang="en-GB" sz="1400" dirty="0">
                <a:latin typeface="Montserrat"/>
                <a:ea typeface="Montserrat"/>
                <a:cs typeface="Montserrat"/>
                <a:sym typeface="Montserrat"/>
              </a:rPr>
              <a:t>The other categories were as follows:</a:t>
            </a:r>
            <a:endParaRPr sz="1400" dirty="0">
              <a:latin typeface="Montserrat"/>
              <a:ea typeface="Montserrat"/>
              <a:cs typeface="Montserrat"/>
              <a:sym typeface="Montserrat"/>
            </a:endParaRPr>
          </a:p>
          <a:p>
            <a:pPr marL="2438339" lvl="2" indent="-423323">
              <a:buSzPts val="1400"/>
              <a:buFont typeface="Montserrat"/>
              <a:buChar char="■"/>
            </a:pPr>
            <a:r>
              <a:rPr lang="en-GB" sz="1400" dirty="0">
                <a:latin typeface="Montserrat"/>
                <a:ea typeface="Montserrat"/>
                <a:cs typeface="Montserrat"/>
                <a:sym typeface="Montserrat"/>
              </a:rPr>
              <a:t>Ethnicity: </a:t>
            </a:r>
            <a:r>
              <a:rPr lang="en-GB" sz="1400" b="1" dirty="0">
                <a:latin typeface="Montserrat"/>
                <a:ea typeface="Montserrat"/>
                <a:cs typeface="Montserrat"/>
                <a:sym typeface="Montserrat"/>
              </a:rPr>
              <a:t>8.5%</a:t>
            </a:r>
            <a:endParaRPr sz="1400" b="1" dirty="0">
              <a:latin typeface="Montserrat"/>
              <a:ea typeface="Montserrat"/>
              <a:cs typeface="Montserrat"/>
              <a:sym typeface="Montserrat"/>
            </a:endParaRPr>
          </a:p>
          <a:p>
            <a:pPr marL="2438339" lvl="2" indent="-423323">
              <a:buSzPts val="1400"/>
              <a:buFont typeface="Montserrat"/>
              <a:buChar char="■"/>
            </a:pPr>
            <a:r>
              <a:rPr lang="en-GB" sz="1400" dirty="0">
                <a:latin typeface="Montserrat"/>
                <a:ea typeface="Montserrat"/>
                <a:cs typeface="Montserrat"/>
                <a:sym typeface="Montserrat"/>
              </a:rPr>
              <a:t>Religion: </a:t>
            </a:r>
            <a:r>
              <a:rPr lang="en-GB" sz="1400" b="1" dirty="0">
                <a:latin typeface="Montserrat"/>
                <a:ea typeface="Montserrat"/>
                <a:cs typeface="Montserrat"/>
                <a:sym typeface="Montserrat"/>
              </a:rPr>
              <a:t>6.8%</a:t>
            </a:r>
            <a:endParaRPr sz="1400" b="1" dirty="0">
              <a:latin typeface="Montserrat"/>
              <a:ea typeface="Montserrat"/>
              <a:cs typeface="Montserrat"/>
              <a:sym typeface="Montserrat"/>
            </a:endParaRPr>
          </a:p>
          <a:p>
            <a:pPr marL="2438339" lvl="2" indent="-423323">
              <a:buSzPts val="1400"/>
              <a:buFont typeface="Montserrat"/>
              <a:buChar char="■"/>
            </a:pPr>
            <a:r>
              <a:rPr lang="en-GB" sz="1400" dirty="0">
                <a:latin typeface="Montserrat"/>
                <a:ea typeface="Montserrat"/>
                <a:cs typeface="Montserrat"/>
                <a:sym typeface="Montserrat"/>
              </a:rPr>
              <a:t>Sexual Orientation: </a:t>
            </a:r>
            <a:r>
              <a:rPr lang="en-GB" sz="1400" b="1" dirty="0">
                <a:latin typeface="Montserrat"/>
                <a:ea typeface="Montserrat"/>
                <a:cs typeface="Montserrat"/>
                <a:sym typeface="Montserrat"/>
              </a:rPr>
              <a:t>7.0%</a:t>
            </a:r>
            <a:endParaRPr sz="1400" b="1" dirty="0">
              <a:latin typeface="Montserrat"/>
              <a:ea typeface="Montserrat"/>
              <a:cs typeface="Montserrat"/>
              <a:sym typeface="Montserrat"/>
            </a:endParaRPr>
          </a:p>
          <a:p>
            <a:pPr marL="2438339" lvl="2" indent="-423323">
              <a:buSzPts val="1400"/>
              <a:buFont typeface="Montserrat"/>
              <a:buChar char="■"/>
            </a:pPr>
            <a:r>
              <a:rPr lang="en-GB" sz="1400" dirty="0">
                <a:latin typeface="Montserrat"/>
                <a:ea typeface="Montserrat"/>
                <a:cs typeface="Montserrat"/>
                <a:sym typeface="Montserrat"/>
              </a:rPr>
              <a:t>Disability: </a:t>
            </a:r>
            <a:r>
              <a:rPr lang="en-GB" sz="1400" b="1" dirty="0">
                <a:latin typeface="Montserrat"/>
                <a:ea typeface="Montserrat"/>
                <a:cs typeface="Montserrat"/>
                <a:sym typeface="Montserrat"/>
              </a:rPr>
              <a:t>3.9%</a:t>
            </a:r>
            <a:endParaRPr sz="1400" b="1" dirty="0">
              <a:latin typeface="Montserrat"/>
              <a:ea typeface="Montserrat"/>
              <a:cs typeface="Montserrat"/>
              <a:sym typeface="Montserrat"/>
            </a:endParaRPr>
          </a:p>
          <a:p>
            <a:endParaRPr sz="2400" dirty="0">
              <a:latin typeface="Montserrat"/>
              <a:ea typeface="Montserrat"/>
              <a:cs typeface="Montserrat"/>
              <a:sym typeface="Montserrat"/>
            </a:endParaRPr>
          </a:p>
          <a:p>
            <a:pPr marL="1219170" indent="-423323">
              <a:buSzPts val="1400"/>
              <a:buFont typeface="Montserrat Black"/>
              <a:buChar char="●"/>
            </a:pPr>
            <a:r>
              <a:rPr lang="en-GB" sz="1400" dirty="0">
                <a:latin typeface="Montserrat Black"/>
                <a:ea typeface="Montserrat Black"/>
                <a:cs typeface="Montserrat Black"/>
                <a:sym typeface="Montserrat Black"/>
              </a:rPr>
              <a:t>Most learners are aware of college support for experiences of </a:t>
            </a:r>
            <a:r>
              <a:rPr lang="en-GB" sz="1400" dirty="0" err="1">
                <a:latin typeface="Montserrat Black"/>
                <a:ea typeface="Montserrat Black"/>
                <a:cs typeface="Montserrat Black"/>
                <a:sym typeface="Montserrat Black"/>
              </a:rPr>
              <a:t>PoPA</a:t>
            </a:r>
            <a:endParaRPr sz="1400" dirty="0">
              <a:latin typeface="Montserrat Black"/>
              <a:ea typeface="Montserrat Black"/>
              <a:cs typeface="Montserrat Black"/>
              <a:sym typeface="Montserrat Black"/>
            </a:endParaRPr>
          </a:p>
          <a:p>
            <a:pPr marL="1828754" lvl="1" indent="-423323">
              <a:buSzPts val="1400"/>
              <a:buFont typeface="Montserrat"/>
              <a:buChar char="○"/>
            </a:pPr>
            <a:r>
              <a:rPr lang="en-GB" sz="1400" b="1" dirty="0">
                <a:latin typeface="Montserrat"/>
                <a:ea typeface="Montserrat"/>
                <a:cs typeface="Montserrat"/>
                <a:sym typeface="Montserrat"/>
              </a:rPr>
              <a:t>58% </a:t>
            </a:r>
            <a:r>
              <a:rPr lang="en-GB" sz="1400" dirty="0">
                <a:latin typeface="Montserrat"/>
                <a:ea typeface="Montserrat"/>
                <a:cs typeface="Montserrat"/>
                <a:sym typeface="Montserrat"/>
              </a:rPr>
              <a:t>of learners were aware of college support for experience of </a:t>
            </a:r>
            <a:r>
              <a:rPr lang="en-GB" sz="1400" dirty="0" err="1">
                <a:latin typeface="Montserrat"/>
                <a:ea typeface="Montserrat"/>
                <a:cs typeface="Montserrat"/>
                <a:sym typeface="Montserrat"/>
              </a:rPr>
              <a:t>PoPA</a:t>
            </a:r>
            <a:endParaRPr sz="1400" dirty="0">
              <a:latin typeface="Montserrat"/>
              <a:ea typeface="Montserrat"/>
              <a:cs typeface="Montserrat"/>
              <a:sym typeface="Montserrat"/>
            </a:endParaRPr>
          </a:p>
          <a:p>
            <a:pPr marL="1828754" lvl="1" indent="-423323">
              <a:buSzPts val="1400"/>
              <a:buFont typeface="Montserrat"/>
              <a:buChar char="○"/>
            </a:pPr>
            <a:r>
              <a:rPr lang="en-GB" sz="1400" b="1" dirty="0">
                <a:latin typeface="Montserrat"/>
                <a:ea typeface="Montserrat"/>
                <a:cs typeface="Montserrat"/>
                <a:sym typeface="Montserrat"/>
              </a:rPr>
              <a:t>11%</a:t>
            </a:r>
            <a:r>
              <a:rPr lang="en-GB" sz="1400" dirty="0">
                <a:latin typeface="Montserrat"/>
                <a:ea typeface="Montserrat"/>
                <a:cs typeface="Montserrat"/>
                <a:sym typeface="Montserrat"/>
              </a:rPr>
              <a:t> were not aware, and </a:t>
            </a:r>
            <a:r>
              <a:rPr lang="en-GB" sz="1400" b="1" dirty="0">
                <a:latin typeface="Montserrat"/>
                <a:ea typeface="Montserrat"/>
                <a:cs typeface="Montserrat"/>
                <a:sym typeface="Montserrat"/>
              </a:rPr>
              <a:t>6%</a:t>
            </a:r>
            <a:r>
              <a:rPr lang="en-GB" sz="1400" dirty="0">
                <a:latin typeface="Montserrat"/>
                <a:ea typeface="Montserrat"/>
                <a:cs typeface="Montserrat"/>
                <a:sym typeface="Montserrat"/>
              </a:rPr>
              <a:t> were unsure</a:t>
            </a:r>
            <a:endParaRPr sz="1400" dirty="0">
              <a:latin typeface="Montserrat"/>
              <a:ea typeface="Montserrat"/>
              <a:cs typeface="Montserrat"/>
              <a:sym typeface="Montserrat"/>
            </a:endParaRPr>
          </a:p>
          <a:p>
            <a:endParaRPr sz="2400" dirty="0">
              <a:latin typeface="Montserrat"/>
              <a:ea typeface="Montserrat"/>
              <a:cs typeface="Montserrat"/>
              <a:sym typeface="Montserrat"/>
            </a:endParaRPr>
          </a:p>
          <a:p>
            <a:pPr marL="1219170" indent="-423323">
              <a:buSzPts val="1400"/>
              <a:buFont typeface="Montserrat Black"/>
              <a:buChar char="●"/>
            </a:pPr>
            <a:r>
              <a:rPr lang="en-GB" sz="1400" dirty="0">
                <a:latin typeface="Montserrat Black"/>
                <a:ea typeface="Montserrat Black"/>
                <a:cs typeface="Montserrat Black"/>
                <a:sym typeface="Montserrat Black"/>
              </a:rPr>
              <a:t>Learners aren’t sure about staff awareness, knowledge and proficiency </a:t>
            </a:r>
            <a:endParaRPr sz="1400" dirty="0">
              <a:latin typeface="Montserrat Black"/>
              <a:ea typeface="Montserrat Black"/>
              <a:cs typeface="Montserrat Black"/>
              <a:sym typeface="Montserrat Black"/>
            </a:endParaRPr>
          </a:p>
          <a:p>
            <a:pPr marL="1828754" lvl="1" indent="-423323">
              <a:buSzPts val="1400"/>
              <a:buFont typeface="Montserrat"/>
              <a:buChar char="○"/>
            </a:pPr>
            <a:r>
              <a:rPr lang="en-GB" sz="1400" b="1" dirty="0">
                <a:latin typeface="Montserrat"/>
                <a:ea typeface="Montserrat"/>
                <a:cs typeface="Montserrat"/>
                <a:sym typeface="Montserrat"/>
              </a:rPr>
              <a:t>48%</a:t>
            </a:r>
            <a:r>
              <a:rPr lang="en-GB" sz="1400" dirty="0">
                <a:latin typeface="Montserrat"/>
                <a:ea typeface="Montserrat"/>
                <a:cs typeface="Montserrat"/>
                <a:sym typeface="Montserrat"/>
              </a:rPr>
              <a:t> of learners felt staff were aware of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and </a:t>
            </a:r>
            <a:r>
              <a:rPr lang="en-GB" sz="1400" b="1" dirty="0">
                <a:latin typeface="Montserrat"/>
                <a:ea typeface="Montserrat"/>
                <a:cs typeface="Montserrat"/>
                <a:sym typeface="Montserrat"/>
              </a:rPr>
              <a:t>42%</a:t>
            </a:r>
            <a:r>
              <a:rPr lang="en-GB" sz="1400" dirty="0">
                <a:latin typeface="Montserrat"/>
                <a:ea typeface="Montserrat"/>
                <a:cs typeface="Montserrat"/>
                <a:sym typeface="Montserrat"/>
              </a:rPr>
              <a:t> felt staff had proficiency and knowledge to respond to </a:t>
            </a:r>
            <a:r>
              <a:rPr lang="en-GB" sz="1400" dirty="0" err="1">
                <a:latin typeface="Montserrat"/>
                <a:ea typeface="Montserrat"/>
                <a:cs typeface="Montserrat"/>
                <a:sym typeface="Montserrat"/>
              </a:rPr>
              <a:t>PoPA</a:t>
            </a:r>
            <a:endParaRPr sz="1400" dirty="0">
              <a:latin typeface="Montserrat"/>
              <a:ea typeface="Montserrat"/>
              <a:cs typeface="Montserrat"/>
              <a:sym typeface="Montserrat"/>
            </a:endParaRPr>
          </a:p>
          <a:p>
            <a:pPr marL="1828754" lvl="1" indent="-423323">
              <a:buSzPts val="1400"/>
              <a:buFont typeface="Montserrat"/>
              <a:buChar char="○"/>
            </a:pPr>
            <a:r>
              <a:rPr lang="en-GB" sz="1400" b="1" dirty="0">
                <a:latin typeface="Montserrat"/>
                <a:ea typeface="Montserrat"/>
                <a:cs typeface="Montserrat"/>
                <a:sym typeface="Montserrat"/>
              </a:rPr>
              <a:t>5%</a:t>
            </a:r>
            <a:r>
              <a:rPr lang="en-GB" sz="1400" dirty="0">
                <a:latin typeface="Montserrat"/>
                <a:ea typeface="Montserrat"/>
                <a:cs typeface="Montserrat"/>
                <a:sym typeface="Montserrat"/>
              </a:rPr>
              <a:t> felt staff aren’t aware, proficient and knowledgeable and </a:t>
            </a:r>
            <a:r>
              <a:rPr lang="en-GB" sz="1400" b="1" dirty="0">
                <a:latin typeface="Montserrat"/>
                <a:ea typeface="Montserrat"/>
                <a:cs typeface="Montserrat"/>
                <a:sym typeface="Montserrat"/>
              </a:rPr>
              <a:t>18%</a:t>
            </a:r>
            <a:r>
              <a:rPr lang="en-GB" sz="1400" dirty="0">
                <a:latin typeface="Montserrat"/>
                <a:ea typeface="Montserrat"/>
                <a:cs typeface="Montserrat"/>
                <a:sym typeface="Montserrat"/>
              </a:rPr>
              <a:t> were unsure</a:t>
            </a:r>
            <a:br>
              <a:rPr lang="en-GB" sz="2400" dirty="0">
                <a:latin typeface="Montserrat"/>
                <a:ea typeface="Montserrat"/>
                <a:cs typeface="Montserrat"/>
                <a:sym typeface="Montserrat"/>
              </a:rPr>
            </a:br>
            <a:endParaRPr sz="2400" dirty="0">
              <a:latin typeface="Montserrat"/>
              <a:ea typeface="Montserrat"/>
              <a:cs typeface="Montserrat"/>
              <a:sym typeface="Montserrat"/>
            </a:endParaRPr>
          </a:p>
          <a:p>
            <a:pPr marL="1219170" indent="-423323">
              <a:buSzPts val="1400"/>
              <a:buFont typeface="Montserrat Black"/>
              <a:buChar char="●"/>
            </a:pPr>
            <a:r>
              <a:rPr lang="en-GB" sz="1400" dirty="0">
                <a:latin typeface="Montserrat Black"/>
                <a:ea typeface="Montserrat Black"/>
                <a:cs typeface="Montserrat Black"/>
                <a:sym typeface="Montserrat Black"/>
              </a:rPr>
              <a:t>College language is not standardised</a:t>
            </a:r>
            <a:endParaRPr sz="1400" dirty="0">
              <a:latin typeface="Montserrat Black"/>
              <a:ea typeface="Montserrat Black"/>
              <a:cs typeface="Montserrat Black"/>
              <a:sym typeface="Montserrat Black"/>
            </a:endParaRPr>
          </a:p>
          <a:p>
            <a:pPr marL="1828754" lvl="1" indent="-423323">
              <a:buSzPts val="1400"/>
              <a:buFont typeface="Montserrat Black"/>
              <a:buChar char="○"/>
            </a:pPr>
            <a:r>
              <a:rPr lang="en-GB" sz="1400" dirty="0">
                <a:latin typeface="Montserrat"/>
                <a:ea typeface="Montserrat"/>
                <a:cs typeface="Montserrat"/>
                <a:sym typeface="Montserrat"/>
              </a:rPr>
              <a:t>Different definitions of terms, and sits within different policies </a:t>
            </a:r>
            <a:endParaRPr sz="1400" dirty="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97" name="Google Shape;97;p18"/>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Defining PoPA</a:t>
            </a:r>
            <a:endParaRPr>
              <a:solidFill>
                <a:schemeClr val="lt1"/>
              </a:solidFill>
              <a:latin typeface="Montserrat ExtraBold"/>
              <a:ea typeface="Montserrat ExtraBold"/>
              <a:cs typeface="Montserrat ExtraBold"/>
              <a:sym typeface="Montserrat ExtraBold"/>
            </a:endParaRPr>
          </a:p>
        </p:txBody>
      </p:sp>
      <p:sp>
        <p:nvSpPr>
          <p:cNvPr id="98" name="Google Shape;98;p18"/>
          <p:cNvSpPr txBox="1"/>
          <p:nvPr/>
        </p:nvSpPr>
        <p:spPr>
          <a:xfrm>
            <a:off x="415600" y="1356967"/>
            <a:ext cx="11360800" cy="875600"/>
          </a:xfrm>
          <a:prstGeom prst="rect">
            <a:avLst/>
          </a:prstGeom>
          <a:noFill/>
          <a:ln>
            <a:noFill/>
          </a:ln>
        </p:spPr>
        <p:txBody>
          <a:bodyPr spcFirstLastPara="1" wrap="square" lIns="121900" tIns="121900" rIns="121900" bIns="121900" anchor="t" anchorCtr="0">
            <a:noAutofit/>
          </a:bodyPr>
          <a:lstStyle/>
          <a:p>
            <a:r>
              <a:rPr lang="en-GB" sz="2400">
                <a:latin typeface="Montserrat"/>
                <a:ea typeface="Montserrat"/>
                <a:cs typeface="Montserrat"/>
                <a:sym typeface="Montserrat"/>
              </a:rPr>
              <a:t>One of our key findings showed that as a sector, we do not have clear definitions of PoPA. </a:t>
            </a:r>
            <a:endParaRPr sz="2400">
              <a:latin typeface="Montserrat"/>
              <a:ea typeface="Montserrat"/>
              <a:cs typeface="Montserrat"/>
              <a:sym typeface="Montserrat"/>
            </a:endParaRPr>
          </a:p>
          <a:p>
            <a:r>
              <a:rPr lang="en-GB" sz="2400">
                <a:latin typeface="Montserrat"/>
                <a:ea typeface="Montserrat"/>
                <a:cs typeface="Montserrat"/>
                <a:sym typeface="Montserrat"/>
              </a:rPr>
              <a:t>Definitions are important so we can properly identify and tackle the behaviour.  </a:t>
            </a:r>
            <a:endParaRPr sz="2400">
              <a:latin typeface="Montserrat"/>
              <a:ea typeface="Montserrat"/>
              <a:cs typeface="Montserrat"/>
              <a:sym typeface="Montserrat"/>
            </a:endParaRPr>
          </a:p>
        </p:txBody>
      </p:sp>
      <p:sp>
        <p:nvSpPr>
          <p:cNvPr id="99" name="Google Shape;99;p18"/>
          <p:cNvSpPr txBox="1"/>
          <p:nvPr/>
        </p:nvSpPr>
        <p:spPr>
          <a:xfrm>
            <a:off x="5097609" y="2840291"/>
            <a:ext cx="7094400" cy="1757200"/>
          </a:xfrm>
          <a:prstGeom prst="rect">
            <a:avLst/>
          </a:prstGeom>
          <a:noFill/>
          <a:ln>
            <a:noFill/>
          </a:ln>
        </p:spPr>
        <p:txBody>
          <a:bodyPr spcFirstLastPara="1" wrap="square" lIns="121900" tIns="121900" rIns="121900" bIns="121900" anchor="t" anchorCtr="0">
            <a:noAutofit/>
          </a:bodyPr>
          <a:lstStyle/>
          <a:p>
            <a:pPr algn="ctr"/>
            <a:r>
              <a:rPr lang="en-GB" sz="3333">
                <a:latin typeface="Montserrat Black"/>
                <a:ea typeface="Montserrat Black"/>
                <a:cs typeface="Montserrat Black"/>
                <a:sym typeface="Montserrat Black"/>
              </a:rPr>
              <a:t>DISCRIMINATION</a:t>
            </a:r>
            <a:endParaRPr sz="3333">
              <a:latin typeface="Montserrat Black"/>
              <a:ea typeface="Montserrat Black"/>
              <a:cs typeface="Montserrat Black"/>
              <a:sym typeface="Montserrat Black"/>
            </a:endParaRPr>
          </a:p>
        </p:txBody>
      </p:sp>
      <p:sp>
        <p:nvSpPr>
          <p:cNvPr id="100" name="Google Shape;100;p18"/>
          <p:cNvSpPr txBox="1"/>
          <p:nvPr/>
        </p:nvSpPr>
        <p:spPr>
          <a:xfrm>
            <a:off x="-11" y="4597505"/>
            <a:ext cx="7094400" cy="1757200"/>
          </a:xfrm>
          <a:prstGeom prst="rect">
            <a:avLst/>
          </a:prstGeom>
          <a:noFill/>
          <a:ln>
            <a:noFill/>
          </a:ln>
        </p:spPr>
        <p:txBody>
          <a:bodyPr spcFirstLastPara="1" wrap="square" lIns="121900" tIns="121900" rIns="121900" bIns="121900" anchor="t" anchorCtr="0">
            <a:noAutofit/>
          </a:bodyPr>
          <a:lstStyle/>
          <a:p>
            <a:pPr algn="ctr"/>
            <a:r>
              <a:rPr lang="en-GB" sz="3333">
                <a:latin typeface="Montserrat Black"/>
                <a:ea typeface="Montserrat Black"/>
                <a:cs typeface="Montserrat Black"/>
                <a:sym typeface="Montserrat Black"/>
              </a:rPr>
              <a:t>HARASSMENT</a:t>
            </a:r>
            <a:endParaRPr sz="3333">
              <a:latin typeface="Montserrat Black"/>
              <a:ea typeface="Montserrat Black"/>
              <a:cs typeface="Montserrat Black"/>
              <a:sym typeface="Montserrat Black"/>
            </a:endParaRPr>
          </a:p>
        </p:txBody>
      </p:sp>
      <p:sp>
        <p:nvSpPr>
          <p:cNvPr id="101" name="Google Shape;101;p18"/>
          <p:cNvSpPr txBox="1"/>
          <p:nvPr/>
        </p:nvSpPr>
        <p:spPr>
          <a:xfrm>
            <a:off x="5002976" y="4597500"/>
            <a:ext cx="7094400" cy="1757200"/>
          </a:xfrm>
          <a:prstGeom prst="rect">
            <a:avLst/>
          </a:prstGeom>
          <a:noFill/>
          <a:ln>
            <a:noFill/>
          </a:ln>
        </p:spPr>
        <p:txBody>
          <a:bodyPr spcFirstLastPara="1" wrap="square" lIns="121900" tIns="121900" rIns="121900" bIns="121900" anchor="t" anchorCtr="0">
            <a:noAutofit/>
          </a:bodyPr>
          <a:lstStyle/>
          <a:p>
            <a:pPr algn="ctr"/>
            <a:r>
              <a:rPr lang="en-GB" sz="3333">
                <a:latin typeface="Montserrat Black"/>
                <a:ea typeface="Montserrat Black"/>
                <a:cs typeface="Montserrat Black"/>
                <a:sym typeface="Montserrat Black"/>
              </a:rPr>
              <a:t>VIOLENCE</a:t>
            </a:r>
            <a:endParaRPr sz="3333">
              <a:latin typeface="Montserrat Black"/>
              <a:ea typeface="Montserrat Black"/>
              <a:cs typeface="Montserrat Black"/>
              <a:sym typeface="Montserrat Black"/>
            </a:endParaRPr>
          </a:p>
        </p:txBody>
      </p:sp>
      <p:sp>
        <p:nvSpPr>
          <p:cNvPr id="102" name="Google Shape;102;p18"/>
          <p:cNvSpPr txBox="1"/>
          <p:nvPr/>
        </p:nvSpPr>
        <p:spPr>
          <a:xfrm>
            <a:off x="-282903" y="2840300"/>
            <a:ext cx="7094400" cy="1757200"/>
          </a:xfrm>
          <a:prstGeom prst="rect">
            <a:avLst/>
          </a:prstGeom>
          <a:noFill/>
          <a:ln>
            <a:noFill/>
          </a:ln>
        </p:spPr>
        <p:txBody>
          <a:bodyPr spcFirstLastPara="1" wrap="square" lIns="121900" tIns="121900" rIns="121900" bIns="121900" anchor="t" anchorCtr="0">
            <a:noAutofit/>
          </a:bodyPr>
          <a:lstStyle/>
          <a:p>
            <a:pPr algn="ctr"/>
            <a:r>
              <a:rPr lang="en-GB" sz="3333">
                <a:latin typeface="Montserrat Black"/>
                <a:ea typeface="Montserrat Black"/>
                <a:cs typeface="Montserrat Black"/>
                <a:sym typeface="Montserrat Black"/>
              </a:rPr>
              <a:t>HATE SPEECH</a:t>
            </a:r>
            <a:endParaRPr sz="3333">
              <a:latin typeface="Montserrat Black"/>
              <a:ea typeface="Montserrat Black"/>
              <a:cs typeface="Montserrat Black"/>
              <a:sym typeface="Montserrat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08" name="Google Shape;108;p19"/>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Year Two Plans</a:t>
            </a:r>
            <a:endParaRPr>
              <a:solidFill>
                <a:schemeClr val="lt1"/>
              </a:solidFill>
              <a:latin typeface="Montserrat ExtraBold"/>
              <a:ea typeface="Montserrat ExtraBold"/>
              <a:cs typeface="Montserrat ExtraBold"/>
              <a:sym typeface="Montserrat ExtraBold"/>
            </a:endParaRPr>
          </a:p>
        </p:txBody>
      </p:sp>
      <p:sp>
        <p:nvSpPr>
          <p:cNvPr id="109" name="Google Shape;109;p19"/>
          <p:cNvSpPr txBox="1"/>
          <p:nvPr/>
        </p:nvSpPr>
        <p:spPr>
          <a:xfrm>
            <a:off x="7389367" y="5225700"/>
            <a:ext cx="34400" cy="114800"/>
          </a:xfrm>
          <a:prstGeom prst="rect">
            <a:avLst/>
          </a:prstGeom>
          <a:noFill/>
          <a:ln>
            <a:noFill/>
          </a:ln>
        </p:spPr>
        <p:txBody>
          <a:bodyPr spcFirstLastPara="1" wrap="square" lIns="121900" tIns="121900" rIns="121900" bIns="121900" anchor="t" anchorCtr="0">
            <a:noAutofit/>
          </a:bodyPr>
          <a:lstStyle/>
          <a:p>
            <a:endParaRPr sz="2400"/>
          </a:p>
        </p:txBody>
      </p:sp>
      <p:sp>
        <p:nvSpPr>
          <p:cNvPr id="110" name="Google Shape;110;p19"/>
          <p:cNvSpPr txBox="1"/>
          <p:nvPr/>
        </p:nvSpPr>
        <p:spPr>
          <a:xfrm>
            <a:off x="221733" y="1227567"/>
            <a:ext cx="11360800" cy="4759600"/>
          </a:xfrm>
          <a:prstGeom prst="rect">
            <a:avLst/>
          </a:prstGeom>
          <a:noFill/>
          <a:ln>
            <a:noFill/>
          </a:ln>
        </p:spPr>
        <p:txBody>
          <a:bodyPr spcFirstLastPara="1" wrap="square" lIns="121900" tIns="121900" rIns="121900" bIns="121900" anchor="t" anchorCtr="0">
            <a:noAutofit/>
          </a:bodyPr>
          <a:lstStyle/>
          <a:p>
            <a:pPr marL="609585" indent="-423323">
              <a:buSzPts val="1400"/>
              <a:buFont typeface="Montserrat Black"/>
              <a:buChar char="●"/>
            </a:pPr>
            <a:r>
              <a:rPr lang="en-GB" sz="1400" dirty="0">
                <a:latin typeface="Montserrat Black"/>
                <a:ea typeface="Montserrat Black"/>
                <a:cs typeface="Montserrat Black"/>
                <a:sym typeface="Montserrat Black"/>
              </a:rPr>
              <a:t>Trauma Informed Training and Resources</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a:latin typeface="Montserrat"/>
                <a:ea typeface="Montserrat"/>
                <a:cs typeface="Montserrat"/>
                <a:sym typeface="Montserrat"/>
              </a:rPr>
              <a:t>Utilising a Trauma Informed Approach to develop learning around </a:t>
            </a:r>
            <a:r>
              <a:rPr lang="en-GB" sz="1400" dirty="0" err="1">
                <a:latin typeface="Montserrat"/>
                <a:ea typeface="Montserrat"/>
                <a:cs typeface="Montserrat"/>
                <a:sym typeface="Montserrat"/>
              </a:rPr>
              <a:t>PoPA</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Three strands planned:</a:t>
            </a:r>
            <a:endParaRPr sz="1400" dirty="0">
              <a:latin typeface="Montserrat"/>
              <a:ea typeface="Montserrat"/>
              <a:cs typeface="Montserrat"/>
              <a:sym typeface="Montserrat"/>
            </a:endParaRPr>
          </a:p>
          <a:p>
            <a:pPr marL="1828754" lvl="2" indent="-423323">
              <a:buSzPts val="1400"/>
              <a:buFont typeface="Montserrat"/>
              <a:buChar char="■"/>
            </a:pPr>
            <a:r>
              <a:rPr lang="en-GB" sz="1400" dirty="0">
                <a:latin typeface="Montserrat"/>
                <a:ea typeface="Montserrat"/>
                <a:cs typeface="Montserrat"/>
                <a:sym typeface="Montserrat"/>
              </a:rPr>
              <a:t>Understanding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(for all staff)</a:t>
            </a:r>
            <a:endParaRPr sz="1400" dirty="0">
              <a:latin typeface="Montserrat"/>
              <a:ea typeface="Montserrat"/>
              <a:cs typeface="Montserrat"/>
              <a:sym typeface="Montserrat"/>
            </a:endParaRPr>
          </a:p>
          <a:p>
            <a:pPr marL="1828754" lvl="2" indent="-423323">
              <a:buSzPts val="1400"/>
              <a:buFont typeface="Montserrat"/>
              <a:buChar char="■"/>
            </a:pPr>
            <a:r>
              <a:rPr lang="en-GB" sz="1400" dirty="0">
                <a:latin typeface="Montserrat"/>
                <a:ea typeface="Montserrat"/>
                <a:cs typeface="Montserrat"/>
                <a:sym typeface="Montserrat"/>
              </a:rPr>
              <a:t>Supporting Disclosures (for first line staff)</a:t>
            </a:r>
            <a:endParaRPr sz="1400" dirty="0">
              <a:latin typeface="Montserrat"/>
              <a:ea typeface="Montserrat"/>
              <a:cs typeface="Montserrat"/>
              <a:sym typeface="Montserrat"/>
            </a:endParaRPr>
          </a:p>
          <a:p>
            <a:pPr marL="1828754" lvl="2" indent="-423323">
              <a:buSzPts val="1400"/>
              <a:buFont typeface="Montserrat"/>
              <a:buChar char="■"/>
            </a:pPr>
            <a:r>
              <a:rPr lang="en-GB" sz="1400" dirty="0">
                <a:latin typeface="Montserrat"/>
                <a:ea typeface="Montserrat"/>
                <a:cs typeface="Montserrat"/>
                <a:sym typeface="Montserrat"/>
              </a:rPr>
              <a:t>What is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(session plans to be delivered to students)</a:t>
            </a:r>
            <a:endParaRPr sz="1400" dirty="0">
              <a:latin typeface="Montserrat"/>
              <a:ea typeface="Montserrat"/>
              <a:cs typeface="Montserrat"/>
              <a:sym typeface="Montserrat"/>
            </a:endParaRPr>
          </a:p>
          <a:p>
            <a:endParaRPr sz="1400" dirty="0">
              <a:latin typeface="Montserrat"/>
              <a:ea typeface="Montserrat"/>
              <a:cs typeface="Montserrat"/>
              <a:sym typeface="Montserrat"/>
            </a:endParaRPr>
          </a:p>
          <a:p>
            <a:pPr marL="609585" indent="-423323">
              <a:buSzPts val="1400"/>
              <a:buFont typeface="Montserrat Black"/>
              <a:buChar char="●"/>
            </a:pPr>
            <a:r>
              <a:rPr lang="en-GB" sz="1400" dirty="0">
                <a:latin typeface="Montserrat Black"/>
                <a:ea typeface="Montserrat Black"/>
                <a:cs typeface="Montserrat Black"/>
                <a:sym typeface="Montserrat Black"/>
              </a:rPr>
              <a:t>Reporting Tool</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a:latin typeface="Montserrat"/>
                <a:ea typeface="Montserrat"/>
                <a:cs typeface="Montserrat"/>
                <a:sym typeface="Montserrat"/>
              </a:rPr>
              <a:t>Investigating a tool / hub where learners can disclose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Online space that works alongside the campaign </a:t>
            </a:r>
            <a:endParaRPr sz="1400" dirty="0">
              <a:latin typeface="Montserrat"/>
              <a:ea typeface="Montserrat"/>
              <a:cs typeface="Montserrat"/>
              <a:sym typeface="Montserrat"/>
            </a:endParaRPr>
          </a:p>
          <a:p>
            <a:endParaRPr sz="1400" dirty="0">
              <a:latin typeface="Montserrat"/>
              <a:ea typeface="Montserrat"/>
              <a:cs typeface="Montserrat"/>
              <a:sym typeface="Montserrat"/>
            </a:endParaRPr>
          </a:p>
          <a:p>
            <a:pPr marL="609585" indent="-423323">
              <a:buSzPts val="1400"/>
              <a:buFont typeface="Montserrat Black"/>
              <a:buChar char="●"/>
            </a:pPr>
            <a:r>
              <a:rPr lang="en-GB" sz="1400" dirty="0">
                <a:latin typeface="Montserrat Black"/>
                <a:ea typeface="Montserrat Black"/>
                <a:cs typeface="Montserrat Black"/>
                <a:sym typeface="Montserrat Black"/>
              </a:rPr>
              <a:t>Raising Awareness</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a:latin typeface="Montserrat"/>
                <a:ea typeface="Montserrat"/>
                <a:cs typeface="Montserrat"/>
                <a:sym typeface="Montserrat"/>
              </a:rPr>
              <a:t>Campaign to raise awareness with learners to encourage reporting</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Sharing resources for staff and learners</a:t>
            </a:r>
            <a:br>
              <a:rPr lang="en-GB" sz="1400" dirty="0">
                <a:latin typeface="Montserrat"/>
                <a:ea typeface="Montserrat"/>
                <a:cs typeface="Montserrat"/>
                <a:sym typeface="Montserrat"/>
              </a:rPr>
            </a:br>
            <a:endParaRPr sz="1400" dirty="0">
              <a:latin typeface="Montserrat"/>
              <a:ea typeface="Montserrat"/>
              <a:cs typeface="Montserrat"/>
              <a:sym typeface="Montserrat"/>
            </a:endParaRPr>
          </a:p>
          <a:p>
            <a:pPr marL="609585" indent="-423323">
              <a:buSzPts val="1400"/>
              <a:buFont typeface="Montserrat Black"/>
              <a:buChar char="●"/>
            </a:pPr>
            <a:r>
              <a:rPr lang="en-GB" sz="1400" dirty="0">
                <a:latin typeface="Montserrat Black"/>
                <a:ea typeface="Montserrat Black"/>
                <a:cs typeface="Montserrat Black"/>
                <a:sym typeface="Montserrat Black"/>
              </a:rPr>
              <a:t>ALN Strand</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a:latin typeface="Montserrat"/>
                <a:ea typeface="Montserrat"/>
                <a:cs typeface="Montserrat"/>
                <a:sym typeface="Montserrat"/>
              </a:rPr>
              <a:t>Working with Cardiff Met Uni exploring learner perception of issues </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Focusing on neurodiverse and neurotypical learners </a:t>
            </a:r>
            <a:endParaRPr sz="1400" dirty="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818236" y="685800"/>
            <a:ext cx="3687964" cy="1524520"/>
          </a:xfrm>
          <a:custGeom>
            <a:avLst/>
            <a:gdLst/>
            <a:ahLst/>
            <a:cxnLst/>
            <a:rect l="l" t="t" r="r" b="b"/>
            <a:pathLst>
              <a:path w="5531946" h="2286780">
                <a:moveTo>
                  <a:pt x="0" y="0"/>
                </a:moveTo>
                <a:lnTo>
                  <a:pt x="5531946" y="0"/>
                </a:lnTo>
                <a:lnTo>
                  <a:pt x="5531946" y="2286780"/>
                </a:lnTo>
                <a:lnTo>
                  <a:pt x="0" y="2286780"/>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685800" y="5493040"/>
            <a:ext cx="9567637" cy="270139"/>
          </a:xfrm>
          <a:prstGeom prst="rect">
            <a:avLst/>
          </a:prstGeom>
        </p:spPr>
        <p:txBody>
          <a:bodyPr lIns="0" tIns="0" rIns="0" bIns="0" rtlCol="0" anchor="t">
            <a:spAutoFit/>
          </a:bodyPr>
          <a:lstStyle/>
          <a:p>
            <a:pPr>
              <a:lnSpc>
                <a:spcPts val="2344"/>
              </a:lnSpc>
            </a:pPr>
            <a:r>
              <a:rPr lang="en-US" sz="1674">
                <a:solidFill>
                  <a:srgbClr val="A30F79"/>
                </a:solidFill>
                <a:latin typeface="League Spartan"/>
              </a:rPr>
              <a:t>Llais addysg bellach yng Nghymru  | </a:t>
            </a:r>
            <a:r>
              <a:rPr lang="en-US" sz="1674">
                <a:solidFill>
                  <a:srgbClr val="FFFFFF"/>
                </a:solidFill>
                <a:latin typeface="League Spartan"/>
              </a:rPr>
              <a:t> </a:t>
            </a:r>
            <a:r>
              <a:rPr lang="en-US" sz="1674">
                <a:solidFill>
                  <a:srgbClr val="512178"/>
                </a:solidFill>
                <a:latin typeface="League Spartan"/>
              </a:rPr>
              <a:t>The voice of further education in Wales</a:t>
            </a:r>
          </a:p>
        </p:txBody>
      </p:sp>
      <p:sp>
        <p:nvSpPr>
          <p:cNvPr id="4" name="TextBox 4"/>
          <p:cNvSpPr txBox="1"/>
          <p:nvPr/>
        </p:nvSpPr>
        <p:spPr>
          <a:xfrm>
            <a:off x="685800" y="1061348"/>
            <a:ext cx="6359721" cy="809389"/>
          </a:xfrm>
          <a:prstGeom prst="rect">
            <a:avLst/>
          </a:prstGeom>
        </p:spPr>
        <p:txBody>
          <a:bodyPr lIns="0" tIns="0" rIns="0" bIns="0" rtlCol="0" anchor="t">
            <a:spAutoFit/>
          </a:bodyPr>
          <a:lstStyle/>
          <a:p>
            <a:pPr algn="just">
              <a:lnSpc>
                <a:spcPts val="3299"/>
              </a:lnSpc>
            </a:pPr>
            <a:r>
              <a:rPr lang="en-US" sz="2356">
                <a:solidFill>
                  <a:srgbClr val="A30F79"/>
                </a:solidFill>
                <a:latin typeface="League Spartan"/>
              </a:rPr>
              <a:t>Cynhadledd Flynyddol 2023 </a:t>
            </a:r>
          </a:p>
          <a:p>
            <a:pPr algn="just">
              <a:lnSpc>
                <a:spcPts val="3299"/>
              </a:lnSpc>
            </a:pPr>
            <a:r>
              <a:rPr lang="en-US" sz="2356">
                <a:solidFill>
                  <a:srgbClr val="512178"/>
                </a:solidFill>
                <a:latin typeface="League Spartan"/>
              </a:rPr>
              <a:t>Annual Conference 2023</a:t>
            </a:r>
          </a:p>
        </p:txBody>
      </p:sp>
      <p:sp>
        <p:nvSpPr>
          <p:cNvPr id="5" name="TextBox 5"/>
          <p:cNvSpPr txBox="1"/>
          <p:nvPr/>
        </p:nvSpPr>
        <p:spPr>
          <a:xfrm>
            <a:off x="685800" y="2595018"/>
            <a:ext cx="9993239" cy="1231876"/>
          </a:xfrm>
          <a:prstGeom prst="rect">
            <a:avLst/>
          </a:prstGeom>
        </p:spPr>
        <p:txBody>
          <a:bodyPr lIns="0" tIns="0" rIns="0" bIns="0" rtlCol="0" anchor="t">
            <a:spAutoFit/>
          </a:bodyPr>
          <a:lstStyle/>
          <a:p>
            <a:pPr>
              <a:lnSpc>
                <a:spcPts val="3265"/>
              </a:lnSpc>
            </a:pPr>
            <a:r>
              <a:rPr lang="en-US" sz="2332">
                <a:solidFill>
                  <a:srgbClr val="A30F79"/>
                </a:solidFill>
                <a:latin typeface="League Spartan Bold"/>
              </a:rPr>
              <a:t>Mynd i'r afael ag aflonyddu rhywiol rhwng cyfoedion mewn addysg bellach</a:t>
            </a:r>
          </a:p>
          <a:p>
            <a:pPr>
              <a:lnSpc>
                <a:spcPts val="3265"/>
              </a:lnSpc>
            </a:pPr>
            <a:endParaRPr lang="en-US" sz="2332">
              <a:solidFill>
                <a:srgbClr val="A30F79"/>
              </a:solidFill>
              <a:latin typeface="League Spartan Bold"/>
            </a:endParaRPr>
          </a:p>
          <a:p>
            <a:pPr>
              <a:lnSpc>
                <a:spcPts val="3265"/>
              </a:lnSpc>
              <a:spcBef>
                <a:spcPct val="0"/>
              </a:spcBef>
            </a:pPr>
            <a:r>
              <a:rPr lang="en-US" sz="2332">
                <a:solidFill>
                  <a:srgbClr val="512178"/>
                </a:solidFill>
                <a:latin typeface="League Spartan Bold"/>
              </a:rPr>
              <a:t>Tackling peer-on-peer sexual harassment in further education</a:t>
            </a:r>
          </a:p>
        </p:txBody>
      </p:sp>
    </p:spTree>
    <p:extLst>
      <p:ext uri="{BB962C8B-B14F-4D97-AF65-F5344CB8AC3E}">
        <p14:creationId xmlns:p14="http://schemas.microsoft.com/office/powerpoint/2010/main" val="241957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Freeform: Shape 205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Freeform: Shape 206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Isosceles Triangle 206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person holding her hand up&#10;&#10;Description automatically generated">
            <a:extLst>
              <a:ext uri="{FF2B5EF4-FFF2-40B4-BE49-F238E27FC236}">
                <a16:creationId xmlns:a16="http://schemas.microsoft.com/office/drawing/2014/main" id="{E13FAC52-2F04-E7C3-371C-24FEBCF714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25236" y="643467"/>
            <a:ext cx="3941527"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67" name="Isosceles Triangle 206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16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7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 person holding her hand up&#10;&#10;Description automatically generated">
            <a:extLst>
              <a:ext uri="{FF2B5EF4-FFF2-40B4-BE49-F238E27FC236}">
                <a16:creationId xmlns:a16="http://schemas.microsoft.com/office/drawing/2014/main" id="{E13FAC52-2F04-E7C3-371C-24FEBCF714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76"/>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7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71" name="Content Placeholder 2070">
            <a:extLst>
              <a:ext uri="{FF2B5EF4-FFF2-40B4-BE49-F238E27FC236}">
                <a16:creationId xmlns:a16="http://schemas.microsoft.com/office/drawing/2014/main" id="{3EA8F547-FF5B-1506-0457-3295657D0E69}"/>
              </a:ext>
            </a:extLst>
          </p:cNvPr>
          <p:cNvSpPr>
            <a:spLocks noGrp="1"/>
          </p:cNvSpPr>
          <p:nvPr>
            <p:ph idx="1"/>
          </p:nvPr>
        </p:nvSpPr>
        <p:spPr>
          <a:xfrm>
            <a:off x="5827048" y="1868487"/>
            <a:ext cx="5721484" cy="4351338"/>
          </a:xfrm>
        </p:spPr>
        <p:txBody>
          <a:bodyPr>
            <a:normAutofit/>
          </a:bodyPr>
          <a:lstStyle/>
          <a:p>
            <a:pPr marL="0" indent="0" algn="ctr">
              <a:buNone/>
            </a:pPr>
            <a:endParaRPr lang="en-US" sz="2800" dirty="0">
              <a:latin typeface="ADLaM Display" panose="020B0604020202020204" pitchFamily="2" charset="0"/>
              <a:ea typeface="ADLaM Display" panose="020B0604020202020204" pitchFamily="2" charset="0"/>
              <a:cs typeface="ADLaM Display" panose="020B0604020202020204" pitchFamily="2" charset="0"/>
            </a:endParaRPr>
          </a:p>
          <a:p>
            <a:pPr marL="0" indent="0" algn="ctr">
              <a:buNone/>
            </a:pPr>
            <a:endParaRPr lang="en-US" sz="2800" dirty="0">
              <a:latin typeface="ADLaM Display" panose="020B0604020202020204" pitchFamily="2" charset="0"/>
              <a:ea typeface="ADLaM Display" panose="020B0604020202020204" pitchFamily="2" charset="0"/>
              <a:cs typeface="ADLaM Display" panose="020B0604020202020204" pitchFamily="2" charset="0"/>
            </a:endParaRPr>
          </a:p>
          <a:p>
            <a:pPr marL="0" indent="0" algn="ctr">
              <a:buNone/>
            </a:pPr>
            <a:r>
              <a:rPr lang="en-US" sz="4000" b="1" dirty="0">
                <a:latin typeface="Arial" panose="020B0604020202020204" pitchFamily="34" charset="0"/>
                <a:ea typeface="ADLaM Display" panose="020B0604020202020204" pitchFamily="2" charset="0"/>
                <a:cs typeface="Arial" panose="020B0604020202020204" pitchFamily="34" charset="0"/>
              </a:rPr>
              <a:t>Ian Dickson</a:t>
            </a:r>
          </a:p>
          <a:p>
            <a:pPr marL="0" indent="0" algn="ctr">
              <a:buNone/>
            </a:pPr>
            <a:r>
              <a:rPr lang="en-US" sz="3200" b="1" dirty="0" err="1">
                <a:latin typeface="Arial" panose="020B0604020202020204" pitchFamily="34" charset="0"/>
                <a:ea typeface="ADLaM Display" panose="020B0604020202020204" pitchFamily="2" charset="0"/>
                <a:cs typeface="Arial" panose="020B0604020202020204" pitchFamily="34" charset="0"/>
              </a:rPr>
              <a:t>Estyn</a:t>
            </a:r>
            <a:endParaRPr lang="en-US" sz="3200" b="1" dirty="0">
              <a:latin typeface="Arial" panose="020B0604020202020204" pitchFamily="34" charset="0"/>
              <a:ea typeface="ADLaM Display" panose="020B0604020202020204" pitchFamily="2"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11963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38B6-5312-8F4D-6A70-64EF3B9AB08E}"/>
              </a:ext>
            </a:extLst>
          </p:cNvPr>
          <p:cNvSpPr>
            <a:spLocks noGrp="1"/>
          </p:cNvSpPr>
          <p:nvPr>
            <p:ph type="title"/>
          </p:nvPr>
        </p:nvSpPr>
        <p:spPr/>
        <p:txBody>
          <a:bodyPr>
            <a:normAutofit fontScale="90000"/>
          </a:bodyPr>
          <a:lstStyle/>
          <a:p>
            <a:r>
              <a:rPr lang="en-GB" sz="3600" b="1" dirty="0" err="1"/>
              <a:t>Prif</a:t>
            </a:r>
            <a:r>
              <a:rPr lang="en-GB" sz="3600" b="1" dirty="0"/>
              <a:t> </a:t>
            </a:r>
            <a:r>
              <a:rPr lang="en-GB" sz="3600" b="1" dirty="0" err="1"/>
              <a:t>ganfyddiadau</a:t>
            </a:r>
            <a:r>
              <a:rPr lang="en-GB" sz="3600" b="1" dirty="0"/>
              <a:t> </a:t>
            </a:r>
            <a:r>
              <a:rPr lang="en-GB" sz="3600" dirty="0" err="1"/>
              <a:t>o’r</a:t>
            </a:r>
            <a:r>
              <a:rPr lang="en-GB" sz="3600" dirty="0"/>
              <a:t> </a:t>
            </a:r>
            <a:r>
              <a:rPr lang="en-GB" sz="3600" dirty="0" err="1"/>
              <a:t>arolwg</a:t>
            </a:r>
            <a:r>
              <a:rPr lang="en-GB" sz="3600" dirty="0"/>
              <a:t> </a:t>
            </a:r>
            <a:r>
              <a:rPr lang="en-GB" sz="3600" dirty="0" err="1"/>
              <a:t>thematig</a:t>
            </a:r>
            <a:r>
              <a:rPr lang="en-GB" sz="3600" dirty="0"/>
              <a:t> </a:t>
            </a:r>
            <a:r>
              <a:rPr lang="en-GB" sz="3600" dirty="0" err="1"/>
              <a:t>ar</a:t>
            </a:r>
            <a:r>
              <a:rPr lang="en-GB" sz="3600" dirty="0"/>
              <a:t> </a:t>
            </a:r>
            <a:r>
              <a:rPr lang="en-GB" sz="3600" dirty="0" err="1"/>
              <a:t>aflonyddu</a:t>
            </a:r>
            <a:r>
              <a:rPr lang="en-GB" sz="3600" dirty="0"/>
              <a:t> </a:t>
            </a:r>
            <a:r>
              <a:rPr lang="en-GB" sz="3600" dirty="0" err="1"/>
              <a:t>rhywiol</a:t>
            </a:r>
            <a:r>
              <a:rPr lang="en-GB" sz="3600" dirty="0"/>
              <a:t> </a:t>
            </a:r>
            <a:r>
              <a:rPr lang="en-GB" sz="3600" dirty="0" err="1"/>
              <a:t>rhwng</a:t>
            </a:r>
            <a:r>
              <a:rPr lang="en-GB" sz="3600" dirty="0"/>
              <a:t> </a:t>
            </a:r>
            <a:r>
              <a:rPr lang="en-GB" sz="3600" dirty="0" err="1"/>
              <a:t>cyfoedion</a:t>
            </a:r>
            <a:r>
              <a:rPr lang="en-GB" sz="3600" dirty="0"/>
              <a:t> </a:t>
            </a:r>
            <a:r>
              <a:rPr lang="en-GB" sz="3600" dirty="0" err="1"/>
              <a:t>ymhlith</a:t>
            </a:r>
            <a:r>
              <a:rPr lang="en-GB" sz="3600" dirty="0"/>
              <a:t> </a:t>
            </a:r>
            <a:r>
              <a:rPr lang="en-GB" sz="3600" dirty="0" err="1"/>
              <a:t>dysgwyr</a:t>
            </a:r>
            <a:r>
              <a:rPr lang="en-GB" sz="3600" dirty="0"/>
              <a:t> 16-18 </a:t>
            </a:r>
            <a:r>
              <a:rPr lang="en-GB" sz="3600" dirty="0" err="1"/>
              <a:t>oed</a:t>
            </a:r>
            <a:r>
              <a:rPr lang="en-GB" sz="3600" dirty="0"/>
              <a:t> </a:t>
            </a:r>
            <a:r>
              <a:rPr lang="en-GB" sz="3600" dirty="0" err="1"/>
              <a:t>mewn</a:t>
            </a:r>
            <a:r>
              <a:rPr lang="en-GB" sz="3600" dirty="0"/>
              <a:t> </a:t>
            </a:r>
            <a:r>
              <a:rPr lang="en-GB" sz="3600" dirty="0" err="1"/>
              <a:t>colegau</a:t>
            </a:r>
            <a:r>
              <a:rPr lang="en-GB" sz="3600" dirty="0"/>
              <a:t> </a:t>
            </a:r>
            <a:r>
              <a:rPr lang="en-GB" sz="3600" dirty="0" err="1"/>
              <a:t>addysg</a:t>
            </a:r>
            <a:r>
              <a:rPr lang="en-GB" sz="3600" dirty="0"/>
              <a:t> </a:t>
            </a:r>
            <a:r>
              <a:rPr lang="en-GB" sz="3600" dirty="0" err="1"/>
              <a:t>bellach</a:t>
            </a:r>
            <a:endParaRPr lang="en-GB" sz="3600" b="1" dirty="0"/>
          </a:p>
        </p:txBody>
      </p:sp>
      <p:sp>
        <p:nvSpPr>
          <p:cNvPr id="3" name="Content Placeholder 2">
            <a:extLst>
              <a:ext uri="{FF2B5EF4-FFF2-40B4-BE49-F238E27FC236}">
                <a16:creationId xmlns:a16="http://schemas.microsoft.com/office/drawing/2014/main" id="{482A1C56-879F-DFBE-3875-C97F49FBA41A}"/>
              </a:ext>
            </a:extLst>
          </p:cNvPr>
          <p:cNvSpPr>
            <a:spLocks noGrp="1"/>
          </p:cNvSpPr>
          <p:nvPr>
            <p:ph idx="1"/>
          </p:nvPr>
        </p:nvSpPr>
        <p:spPr>
          <a:xfrm>
            <a:off x="838202" y="1825627"/>
            <a:ext cx="10515600" cy="4443941"/>
          </a:xfrm>
        </p:spPr>
        <p:txBody>
          <a:bodyPr>
            <a:normAutofit fontScale="25000" lnSpcReduction="20000"/>
          </a:bodyPr>
          <a:lstStyle/>
          <a:p>
            <a:pPr>
              <a:spcAft>
                <a:spcPts val="1200"/>
              </a:spcAft>
            </a:pPr>
            <a:r>
              <a:rPr lang="en-GB" sz="7200" dirty="0" err="1">
                <a:latin typeface="Arial" panose="020B0604020202020204" pitchFamily="34" charset="0"/>
                <a:ea typeface="Times New Roman" panose="02020603050405020304" pitchFamily="18" charset="0"/>
              </a:rPr>
              <a:t>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ystod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tymor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hydref</a:t>
            </a:r>
            <a:r>
              <a:rPr lang="en-GB" sz="7200" dirty="0">
                <a:latin typeface="Arial" panose="020B0604020202020204" pitchFamily="34" charset="0"/>
                <a:ea typeface="Times New Roman" panose="02020603050405020304" pitchFamily="18" charset="0"/>
              </a:rPr>
              <a:t> 2022, </a:t>
            </a:r>
            <a:r>
              <a:rPr lang="en-GB" sz="7200" dirty="0" err="1">
                <a:latin typeface="Arial" panose="020B0604020202020204" pitchFamily="34" charset="0"/>
                <a:ea typeface="Times New Roman" panose="02020603050405020304" pitchFamily="18" charset="0"/>
              </a:rPr>
              <a:t>cynhaliodd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arolygwyr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ymweliadau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wyneb-yn-wyneb</a:t>
            </a:r>
            <a:r>
              <a:rPr lang="en-GB" sz="7200" dirty="0">
                <a:latin typeface="Arial" panose="020B0604020202020204" pitchFamily="34" charset="0"/>
                <a:ea typeface="Times New Roman" panose="02020603050405020304" pitchFamily="18" charset="0"/>
              </a:rPr>
              <a:t> â </a:t>
            </a:r>
            <a:r>
              <a:rPr lang="en-GB" sz="7200" dirty="0" err="1">
                <a:latin typeface="Arial" panose="020B0604020202020204" pitchFamily="34" charset="0"/>
                <a:ea typeface="Times New Roman" panose="02020603050405020304" pitchFamily="18" charset="0"/>
              </a:rPr>
              <a:t>phob</a:t>
            </a:r>
            <a:r>
              <a:rPr lang="en-GB" sz="7200" dirty="0">
                <a:latin typeface="Arial" panose="020B0604020202020204" pitchFamily="34" charset="0"/>
                <a:ea typeface="Times New Roman" panose="02020603050405020304" pitchFamily="18" charset="0"/>
              </a:rPr>
              <a:t> un </a:t>
            </a:r>
            <a:r>
              <a:rPr lang="en-GB" sz="7200" dirty="0" err="1">
                <a:latin typeface="Arial" panose="020B0604020202020204" pitchFamily="34" charset="0"/>
                <a:ea typeface="Times New Roman" panose="02020603050405020304" pitchFamily="18" charset="0"/>
              </a:rPr>
              <a:t>o’r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deuddeg</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coleg</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addysg</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bellach</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yng</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Nghymru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i</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werthuso</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cyffredinrwydd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aflonyddu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rhywiol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rhwng</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cyfoedion</a:t>
            </a:r>
            <a:r>
              <a:rPr lang="en-GB" sz="7200" dirty="0">
                <a:latin typeface="Arial" panose="020B0604020202020204" pitchFamily="34" charset="0"/>
                <a:ea typeface="Times New Roman" panose="02020603050405020304" pitchFamily="18" charset="0"/>
              </a:rPr>
              <a:t> ac </a:t>
            </a:r>
            <a:r>
              <a:rPr lang="en-GB" sz="7200" dirty="0" err="1">
                <a:latin typeface="Arial" panose="020B0604020202020204" pitchFamily="34" charset="0"/>
                <a:ea typeface="Times New Roman" panose="02020603050405020304" pitchFamily="18" charset="0"/>
              </a:rPr>
              <a:t>adolygu’r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diwylliant</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prosesau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sy’n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helpu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i</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ddiogelu</a:t>
            </a:r>
            <a:r>
              <a:rPr lang="en-GB" sz="7200" dirty="0">
                <a:latin typeface="Arial" panose="020B0604020202020204" pitchFamily="34" charset="0"/>
                <a:ea typeface="Times New Roman" panose="02020603050405020304" pitchFamily="18" charset="0"/>
              </a:rPr>
              <a:t> a </a:t>
            </a:r>
            <a:r>
              <a:rPr lang="en-GB" sz="7200" dirty="0" err="1">
                <a:latin typeface="Arial" panose="020B0604020202020204" pitchFamily="34" charset="0"/>
                <a:ea typeface="Times New Roman" panose="02020603050405020304" pitchFamily="18" charset="0"/>
              </a:rPr>
              <a:t>chefnogi</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dysgwyr</a:t>
            </a:r>
            <a:r>
              <a:rPr lang="en-GB" sz="7200" dirty="0">
                <a:latin typeface="Arial" panose="020B0604020202020204" pitchFamily="34" charset="0"/>
                <a:ea typeface="Times New Roman" panose="02020603050405020304" pitchFamily="18" charset="0"/>
              </a:rPr>
              <a:t> 16 </a:t>
            </a:r>
            <a:r>
              <a:rPr lang="en-GB" sz="7200" dirty="0" err="1">
                <a:latin typeface="Arial" panose="020B0604020202020204" pitchFamily="34" charset="0"/>
                <a:ea typeface="Times New Roman" panose="02020603050405020304" pitchFamily="18" charset="0"/>
              </a:rPr>
              <a:t>i</a:t>
            </a:r>
            <a:r>
              <a:rPr lang="en-GB" sz="7200" dirty="0">
                <a:latin typeface="Arial" panose="020B0604020202020204" pitchFamily="34" charset="0"/>
                <a:ea typeface="Times New Roman" panose="02020603050405020304" pitchFamily="18" charset="0"/>
              </a:rPr>
              <a:t> 18 </a:t>
            </a:r>
            <a:r>
              <a:rPr lang="en-GB" sz="7200" dirty="0" err="1">
                <a:latin typeface="Arial" panose="020B0604020202020204" pitchFamily="34" charset="0"/>
                <a:ea typeface="Times New Roman" panose="02020603050405020304" pitchFamily="18" charset="0"/>
              </a:rPr>
              <a:t>oed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mewn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colegau</a:t>
            </a:r>
            <a:r>
              <a:rPr lang="en-GB" sz="7200" dirty="0">
                <a:latin typeface="Arial" panose="020B0604020202020204" pitchFamily="34" charset="0"/>
                <a:ea typeface="Times New Roman" panose="02020603050405020304" pitchFamily="18" charset="0"/>
              </a:rPr>
              <a:t>. </a:t>
            </a:r>
          </a:p>
          <a:p>
            <a:pPr>
              <a:spcAft>
                <a:spcPts val="1200"/>
              </a:spcAft>
            </a:pPr>
            <a:r>
              <a:rPr lang="en-GB" sz="7200" dirty="0" err="1">
                <a:latin typeface="Arial" panose="020B0604020202020204" pitchFamily="34" charset="0"/>
                <a:ea typeface="Times New Roman" panose="02020603050405020304" pitchFamily="18" charset="0"/>
              </a:rPr>
              <a:t>Cynhaliom</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weithdai</a:t>
            </a:r>
            <a:r>
              <a:rPr lang="en-GB" sz="7200" dirty="0">
                <a:latin typeface="Arial" panose="020B0604020202020204" pitchFamily="34" charset="0"/>
                <a:ea typeface="Times New Roman" panose="02020603050405020304" pitchFamily="18" charset="0"/>
              </a:rPr>
              <a:t> â </a:t>
            </a:r>
            <a:r>
              <a:rPr lang="en-GB" sz="7200" dirty="0" err="1">
                <a:latin typeface="Arial" panose="020B0604020202020204" pitchFamily="34" charset="0"/>
                <a:ea typeface="Times New Roman" panose="02020603050405020304" pitchFamily="18" charset="0"/>
              </a:rPr>
              <a:t>dysgwyr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siarad</a:t>
            </a:r>
            <a:r>
              <a:rPr lang="en-GB" sz="7200" dirty="0">
                <a:latin typeface="Arial" panose="020B0604020202020204" pitchFamily="34" charset="0"/>
                <a:ea typeface="Times New Roman" panose="02020603050405020304" pitchFamily="18" charset="0"/>
              </a:rPr>
              <a:t> ag </a:t>
            </a:r>
            <a:r>
              <a:rPr lang="en-GB" sz="7200" dirty="0" err="1">
                <a:latin typeface="Arial" panose="020B0604020202020204" pitchFamily="34" charset="0"/>
                <a:ea typeface="Times New Roman" panose="02020603050405020304" pitchFamily="18" charset="0"/>
              </a:rPr>
              <a:t>arweinwyr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athrawon</a:t>
            </a:r>
            <a:r>
              <a:rPr lang="en-GB" sz="7200" dirty="0">
                <a:latin typeface="Arial" panose="020B0604020202020204" pitchFamily="34" charset="0"/>
                <a:ea typeface="Times New Roman" panose="02020603050405020304" pitchFamily="18" charset="0"/>
              </a:rPr>
              <a:t> a staff </a:t>
            </a:r>
            <a:r>
              <a:rPr lang="en-GB" sz="7200" dirty="0" err="1">
                <a:latin typeface="Arial" panose="020B0604020202020204" pitchFamily="34" charset="0"/>
                <a:ea typeface="Times New Roman" panose="02020603050405020304" pitchFamily="18" charset="0"/>
              </a:rPr>
              <a:t>cymorth</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mewn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colegau</a:t>
            </a:r>
            <a:r>
              <a:rPr lang="en-GB" sz="7200" dirty="0">
                <a:latin typeface="Arial" panose="020B0604020202020204" pitchFamily="34" charset="0"/>
                <a:ea typeface="Times New Roman" panose="02020603050405020304" pitchFamily="18" charset="0"/>
              </a:rPr>
              <a:t>, ac </a:t>
            </a:r>
            <a:r>
              <a:rPr lang="en-GB" sz="7200" dirty="0" err="1">
                <a:latin typeface="Arial" panose="020B0604020202020204" pitchFamily="34" charset="0"/>
                <a:ea typeface="Times New Roman" panose="02020603050405020304" pitchFamily="18" charset="0"/>
              </a:rPr>
              <a:t>edrych</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ystod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eang</a:t>
            </a:r>
            <a:r>
              <a:rPr lang="en-GB" sz="7200" dirty="0">
                <a:latin typeface="Arial" panose="020B0604020202020204" pitchFamily="34" charset="0"/>
                <a:ea typeface="Times New Roman" panose="02020603050405020304" pitchFamily="18" charset="0"/>
              </a:rPr>
              <a:t> o </a:t>
            </a:r>
            <a:r>
              <a:rPr lang="en-GB" sz="7200" dirty="0" err="1">
                <a:latin typeface="Arial" panose="020B0604020202020204" pitchFamily="34" charset="0"/>
                <a:ea typeface="Times New Roman" panose="02020603050405020304" pitchFamily="18" charset="0"/>
              </a:rPr>
              <a:t>ddogfennau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ymwneud</a:t>
            </a:r>
            <a:r>
              <a:rPr lang="en-GB" sz="7200" dirty="0">
                <a:latin typeface="Arial" panose="020B0604020202020204" pitchFamily="34" charset="0"/>
                <a:ea typeface="Times New Roman" panose="02020603050405020304" pitchFamily="18" charset="0"/>
              </a:rPr>
              <a:t> â </a:t>
            </a:r>
            <a:r>
              <a:rPr lang="en-GB" sz="7200" dirty="0" err="1">
                <a:latin typeface="Arial" panose="020B0604020202020204" pitchFamily="34" charset="0"/>
                <a:ea typeface="Times New Roman" panose="02020603050405020304" pitchFamily="18" charset="0"/>
              </a:rPr>
              <a:t>phrosesau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presennol</a:t>
            </a:r>
            <a:r>
              <a:rPr lang="en-GB" sz="7200" dirty="0">
                <a:latin typeface="Arial" panose="020B0604020202020204" pitchFamily="34" charset="0"/>
                <a:ea typeface="Times New Roman" panose="02020603050405020304" pitchFamily="18" charset="0"/>
              </a:rPr>
              <a:t> a </a:t>
            </a:r>
            <a:r>
              <a:rPr lang="en-GB" sz="7200" dirty="0" err="1">
                <a:latin typeface="Arial" panose="020B0604020202020204" pitchFamily="34" charset="0"/>
                <a:ea typeface="Times New Roman" panose="02020603050405020304" pitchFamily="18" charset="0"/>
              </a:rPr>
              <a:t>oedd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cynnwys</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achosion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posibl</a:t>
            </a:r>
            <a:r>
              <a:rPr lang="en-GB" sz="7200" dirty="0">
                <a:latin typeface="Arial" panose="020B0604020202020204" pitchFamily="34" charset="0"/>
                <a:ea typeface="Times New Roman" panose="02020603050405020304" pitchFamily="18" charset="0"/>
              </a:rPr>
              <a:t> o </a:t>
            </a:r>
            <a:r>
              <a:rPr lang="en-GB" sz="7200" dirty="0" err="1">
                <a:latin typeface="Arial" panose="020B0604020202020204" pitchFamily="34" charset="0"/>
                <a:ea typeface="Times New Roman" panose="02020603050405020304" pitchFamily="18" charset="0"/>
              </a:rPr>
              <a:t>aflonyddu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rhywiol</a:t>
            </a:r>
            <a:r>
              <a:rPr lang="en-GB" sz="7200" dirty="0">
                <a:latin typeface="Arial" panose="020B0604020202020204" pitchFamily="34" charset="0"/>
                <a:ea typeface="Times New Roman" panose="02020603050405020304" pitchFamily="18" charset="0"/>
              </a:rPr>
              <a:t>.</a:t>
            </a:r>
          </a:p>
          <a:p>
            <a:pPr>
              <a:spcAft>
                <a:spcPts val="1200"/>
              </a:spcAft>
            </a:pPr>
            <a:r>
              <a:rPr lang="en-GB" sz="7200" dirty="0" err="1">
                <a:latin typeface="Arial" panose="020B0604020202020204" pitchFamily="34" charset="0"/>
                <a:ea typeface="Times New Roman" panose="02020603050405020304" pitchFamily="18" charset="0"/>
              </a:rPr>
              <a:t>Canfuom</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fod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aflonyddu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rhywiol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rhwng</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cyfoedion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ymhlith</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dysgwyr</a:t>
            </a:r>
            <a:r>
              <a:rPr lang="en-GB" sz="7200" dirty="0">
                <a:latin typeface="Arial" panose="020B0604020202020204" pitchFamily="34" charset="0"/>
                <a:ea typeface="Times New Roman" panose="02020603050405020304" pitchFamily="18" charset="0"/>
              </a:rPr>
              <a:t> 16-18 </a:t>
            </a:r>
            <a:r>
              <a:rPr lang="en-GB" sz="7200" dirty="0" err="1">
                <a:latin typeface="Arial" panose="020B0604020202020204" pitchFamily="34" charset="0"/>
                <a:ea typeface="Times New Roman" panose="02020603050405020304" pitchFamily="18" charset="0"/>
              </a:rPr>
              <a:t>oed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mewn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colegau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fater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cymhleth</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nad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yw’n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cael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ei</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gofnodi’n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ddigonol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gyda</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llawer</a:t>
            </a:r>
            <a:r>
              <a:rPr lang="en-GB" sz="7200" dirty="0">
                <a:latin typeface="Arial" panose="020B0604020202020204" pitchFamily="34" charset="0"/>
                <a:ea typeface="Times New Roman" panose="02020603050405020304" pitchFamily="18" charset="0"/>
              </a:rPr>
              <a:t> o </a:t>
            </a:r>
            <a:r>
              <a:rPr lang="en-GB" sz="7200" dirty="0" err="1">
                <a:latin typeface="Arial" panose="020B0604020202020204" pitchFamily="34" charset="0"/>
                <a:ea typeface="Times New Roman" panose="02020603050405020304" pitchFamily="18" charset="0"/>
              </a:rPr>
              <a:t>ddysgwyr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dewis</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peidio</a:t>
            </a:r>
            <a:r>
              <a:rPr lang="en-GB" sz="7200" dirty="0">
                <a:latin typeface="Arial" panose="020B0604020202020204" pitchFamily="34" charset="0"/>
                <a:ea typeface="Times New Roman" panose="02020603050405020304" pitchFamily="18" charset="0"/>
              </a:rPr>
              <a:t> â </a:t>
            </a:r>
            <a:r>
              <a:rPr lang="en-GB" sz="7200" dirty="0" err="1">
                <a:latin typeface="Arial" panose="020B0604020202020204" pitchFamily="34" charset="0"/>
                <a:ea typeface="Times New Roman" panose="02020603050405020304" pitchFamily="18" charset="0"/>
              </a:rPr>
              <a:t>rhoi</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gwybod</a:t>
            </a:r>
            <a:r>
              <a:rPr lang="en-GB" sz="7200" dirty="0">
                <a:latin typeface="Arial" panose="020B0604020202020204" pitchFamily="34" charset="0"/>
                <a:ea typeface="Times New Roman" panose="02020603050405020304" pitchFamily="18" charset="0"/>
              </a:rPr>
              <a:t> am </a:t>
            </a:r>
            <a:r>
              <a:rPr lang="en-GB" sz="7200" dirty="0" err="1">
                <a:latin typeface="Arial" panose="020B0604020202020204" pitchFamily="34" charset="0"/>
                <a:ea typeface="Times New Roman" panose="02020603050405020304" pitchFamily="18" charset="0"/>
              </a:rPr>
              <a:t>achosion</a:t>
            </a:r>
            <a:r>
              <a:rPr lang="en-GB" sz="7200" dirty="0">
                <a:latin typeface="Arial" panose="020B0604020202020204" pitchFamily="34" charset="0"/>
                <a:ea typeface="Times New Roman" panose="02020603050405020304" pitchFamily="18" charset="0"/>
              </a:rPr>
              <a:t> o </a:t>
            </a:r>
            <a:r>
              <a:rPr lang="en-GB" sz="7200" dirty="0" err="1">
                <a:latin typeface="Arial" panose="020B0604020202020204" pitchFamily="34" charset="0"/>
                <a:ea typeface="Times New Roman" panose="02020603050405020304" pitchFamily="18" charset="0"/>
              </a:rPr>
              <a:t>aflonyddu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rhywiol</a:t>
            </a:r>
            <a:r>
              <a:rPr lang="en-GB" sz="7200" dirty="0">
                <a:latin typeface="Arial" panose="020B0604020202020204" pitchFamily="34" charset="0"/>
                <a:ea typeface="Times New Roman" panose="02020603050405020304" pitchFamily="18" charset="0"/>
              </a:rPr>
              <a:t> neu </a:t>
            </a:r>
            <a:r>
              <a:rPr lang="en-GB" sz="7200" dirty="0" err="1">
                <a:latin typeface="Arial" panose="020B0604020202020204" pitchFamily="34" charset="0"/>
                <a:ea typeface="Times New Roman" panose="02020603050405020304" pitchFamily="18" charset="0"/>
              </a:rPr>
              <a:t>ddim</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siŵr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sut</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i</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roi</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gwybod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amdanynt</a:t>
            </a:r>
            <a:r>
              <a:rPr lang="en-GB" sz="7200" dirty="0">
                <a:latin typeface="Arial" panose="020B0604020202020204" pitchFamily="34" charset="0"/>
                <a:ea typeface="Times New Roman" panose="02020603050405020304" pitchFamily="18" charset="0"/>
              </a:rPr>
              <a:t>, am </a:t>
            </a:r>
            <a:r>
              <a:rPr lang="en-GB" sz="7200" dirty="0" err="1">
                <a:latin typeface="Arial" panose="020B0604020202020204" pitchFamily="34" charset="0"/>
                <a:ea typeface="Times New Roman" panose="02020603050405020304" pitchFamily="18" charset="0"/>
              </a:rPr>
              <a:t>amrywiol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resymau</a:t>
            </a:r>
            <a:endParaRPr lang="en-GB" sz="7200" dirty="0">
              <a:latin typeface="Arial" panose="020B0604020202020204" pitchFamily="34" charset="0"/>
              <a:ea typeface="Times New Roman" panose="02020603050405020304" pitchFamily="18" charset="0"/>
            </a:endParaRPr>
          </a:p>
          <a:p>
            <a:pPr>
              <a:spcAft>
                <a:spcPts val="1200"/>
              </a:spcAft>
            </a:pPr>
            <a:r>
              <a:rPr lang="en-GB" sz="7200" dirty="0">
                <a:latin typeface="Arial" panose="020B0604020202020204" pitchFamily="34" charset="0"/>
                <a:ea typeface="Times New Roman" panose="02020603050405020304" pitchFamily="18" charset="0"/>
              </a:rPr>
              <a:t>Mae </a:t>
            </a:r>
            <a:r>
              <a:rPr lang="en-GB" sz="7200" dirty="0" err="1">
                <a:latin typeface="Arial" panose="020B0604020202020204" pitchFamily="34" charset="0"/>
                <a:ea typeface="Times New Roman" panose="02020603050405020304" pitchFamily="18" charset="0"/>
              </a:rPr>
              <a:t>gan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golegau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bolisïau</a:t>
            </a:r>
            <a:r>
              <a:rPr lang="en-GB" sz="7200" dirty="0">
                <a:latin typeface="Arial" panose="020B0604020202020204" pitchFamily="34" charset="0"/>
                <a:ea typeface="Times New Roman" panose="02020603050405020304" pitchFamily="18" charset="0"/>
              </a:rPr>
              <a:t> a </a:t>
            </a:r>
            <a:r>
              <a:rPr lang="en-GB" sz="7200" dirty="0" err="1">
                <a:latin typeface="Arial" panose="020B0604020202020204" pitchFamily="34" charset="0"/>
                <a:ea typeface="Times New Roman" panose="02020603050405020304" pitchFamily="18" charset="0"/>
              </a:rPr>
              <a:t>phrosesau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sefydledig</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gyfer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disgyblu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dysgwyr</a:t>
            </a:r>
            <a:r>
              <a:rPr lang="en-GB" sz="7200" dirty="0">
                <a:latin typeface="Arial" panose="020B0604020202020204" pitchFamily="34" charset="0"/>
                <a:ea typeface="Times New Roman" panose="02020603050405020304" pitchFamily="18" charset="0"/>
              </a:rPr>
              <a:t> ac </a:t>
            </a:r>
            <a:r>
              <a:rPr lang="en-GB" sz="7200" dirty="0" err="1">
                <a:latin typeface="Arial" panose="020B0604020202020204" pitchFamily="34" charset="0"/>
                <a:ea typeface="Times New Roman" panose="02020603050405020304" pitchFamily="18" charset="0"/>
              </a:rPr>
              <a:t>mae’r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rhan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fwyaf</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ohonynt</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ymdrin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effeithiol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â’r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achosion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mwyaf</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difrifol</a:t>
            </a:r>
            <a:r>
              <a:rPr lang="en-GB" sz="7200" dirty="0">
                <a:latin typeface="Arial" panose="020B0604020202020204" pitchFamily="34" charset="0"/>
                <a:ea typeface="Times New Roman" panose="02020603050405020304" pitchFamily="18" charset="0"/>
              </a:rPr>
              <a:t> o </a:t>
            </a:r>
            <a:r>
              <a:rPr lang="en-GB" sz="7200" dirty="0" err="1">
                <a:latin typeface="Arial" panose="020B0604020202020204" pitchFamily="34" charset="0"/>
                <a:ea typeface="Times New Roman" panose="02020603050405020304" pitchFamily="18" charset="0"/>
              </a:rPr>
              <a:t>aflonyddu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rhywiol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rhwng</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cyfoedion</a:t>
            </a:r>
            <a:r>
              <a:rPr lang="en-GB" sz="7200" dirty="0">
                <a:latin typeface="Arial" panose="020B0604020202020204" pitchFamily="34" charset="0"/>
                <a:ea typeface="Times New Roman" panose="02020603050405020304" pitchFamily="18" charset="0"/>
              </a:rPr>
              <a:t> y </a:t>
            </a:r>
            <a:r>
              <a:rPr lang="en-GB" sz="7200" dirty="0" err="1">
                <a:latin typeface="Arial" panose="020B0604020202020204" pitchFamily="34" charset="0"/>
                <a:ea typeface="Times New Roman" panose="02020603050405020304" pitchFamily="18" charset="0"/>
              </a:rPr>
              <a:t>rhoddir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gwybod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amdanynt</a:t>
            </a:r>
            <a:r>
              <a:rPr lang="en-GB" sz="7200" dirty="0">
                <a:latin typeface="Arial" panose="020B0604020202020204" pitchFamily="34" charset="0"/>
                <a:ea typeface="Times New Roman" panose="02020603050405020304" pitchFamily="18" charset="0"/>
              </a:rPr>
              <a:t>.</a:t>
            </a:r>
          </a:p>
          <a:p>
            <a:pPr>
              <a:spcAft>
                <a:spcPts val="1200"/>
              </a:spcAft>
            </a:pPr>
            <a:r>
              <a:rPr lang="en-GB" sz="7200" dirty="0" err="1">
                <a:latin typeface="Arial" panose="020B0604020202020204" pitchFamily="34" charset="0"/>
                <a:ea typeface="Times New Roman" panose="02020603050405020304" pitchFamily="18" charset="0"/>
              </a:rPr>
              <a:t>Nid</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yw</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systemau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colegau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i</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gofnodi</a:t>
            </a:r>
            <a:r>
              <a:rPr lang="en-GB" sz="7200" dirty="0">
                <a:latin typeface="Arial" panose="020B0604020202020204" pitchFamily="34" charset="0"/>
                <a:ea typeface="Times New Roman" panose="02020603050405020304" pitchFamily="18" charset="0"/>
              </a:rPr>
              <a:t> a </a:t>
            </a:r>
            <a:r>
              <a:rPr lang="en-GB" sz="7200" dirty="0" err="1">
                <a:latin typeface="Arial" panose="020B0604020202020204" pitchFamily="34" charset="0"/>
                <a:ea typeface="Times New Roman" panose="02020603050405020304" pitchFamily="18" charset="0"/>
              </a:rPr>
              <a:t>dadansoddi</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aflonyddu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rhywiol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ymhlith</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dysgwyr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gywir</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wedi’u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datblygu’n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ddigonol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Yn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rhy</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aml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caiff</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achosion</a:t>
            </a:r>
            <a:r>
              <a:rPr lang="en-GB" sz="7200" dirty="0">
                <a:latin typeface="Arial" panose="020B0604020202020204" pitchFamily="34" charset="0"/>
                <a:ea typeface="Times New Roman" panose="02020603050405020304" pitchFamily="18" charset="0"/>
              </a:rPr>
              <a:t> o </a:t>
            </a:r>
            <a:r>
              <a:rPr lang="en-GB" sz="7200" dirty="0" err="1">
                <a:latin typeface="Arial" panose="020B0604020202020204" pitchFamily="34" charset="0"/>
                <a:ea typeface="Times New Roman" panose="02020603050405020304" pitchFamily="18" charset="0"/>
              </a:rPr>
              <a:t>aflonyddu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rhywiol</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eu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cofnodi</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categoreiddio</a:t>
            </a:r>
            <a:r>
              <a:rPr lang="en-GB" sz="7200" dirty="0">
                <a:latin typeface="Arial" panose="020B0604020202020204" pitchFamily="34" charset="0"/>
                <a:ea typeface="Times New Roman" panose="02020603050405020304" pitchFamily="18" charset="0"/>
              </a:rPr>
              <a:t> o </a:t>
            </a:r>
            <a:r>
              <a:rPr lang="en-GB" sz="7200" dirty="0" err="1">
                <a:latin typeface="Arial" panose="020B0604020202020204" pitchFamily="34" charset="0"/>
                <a:ea typeface="Times New Roman" panose="02020603050405020304" pitchFamily="18" charset="0"/>
              </a:rPr>
              <a:t>fewn</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dosbarthiadau</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bwlio</a:t>
            </a:r>
            <a:r>
              <a:rPr lang="en-GB" sz="7200" dirty="0">
                <a:latin typeface="Arial" panose="020B0604020202020204" pitchFamily="34" charset="0"/>
                <a:ea typeface="Times New Roman" panose="02020603050405020304" pitchFamily="18" charset="0"/>
              </a:rPr>
              <a:t> </a:t>
            </a:r>
            <a:r>
              <a:rPr lang="en-GB" sz="7200" dirty="0" err="1">
                <a:latin typeface="Arial" panose="020B0604020202020204" pitchFamily="34" charset="0"/>
                <a:ea typeface="Times New Roman" panose="02020603050405020304" pitchFamily="18" charset="0"/>
              </a:rPr>
              <a:t>cyffredinol</a:t>
            </a:r>
            <a:endParaRPr lang="en-GB" sz="7200" dirty="0">
              <a:latin typeface="Arial" panose="020B0604020202020204" pitchFamily="34" charset="0"/>
              <a:ea typeface="Times New Roman" panose="02020603050405020304" pitchFamily="18" charset="0"/>
            </a:endParaRPr>
          </a:p>
        </p:txBody>
      </p:sp>
      <p:pic>
        <p:nvPicPr>
          <p:cNvPr id="1026" name="Picture 2">
            <a:extLst>
              <a:ext uri="{FF2B5EF4-FFF2-40B4-BE49-F238E27FC236}">
                <a16:creationId xmlns:a16="http://schemas.microsoft.com/office/drawing/2014/main" id="{11BAB489-0378-63B2-0A68-19388F41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599" y="6176964"/>
            <a:ext cx="2057401" cy="7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7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38B6-5312-8F4D-6A70-64EF3B9AB08E}"/>
              </a:ext>
            </a:extLst>
          </p:cNvPr>
          <p:cNvSpPr>
            <a:spLocks noGrp="1"/>
          </p:cNvSpPr>
          <p:nvPr>
            <p:ph type="title"/>
          </p:nvPr>
        </p:nvSpPr>
        <p:spPr/>
        <p:txBody>
          <a:bodyPr>
            <a:normAutofit/>
          </a:bodyPr>
          <a:lstStyle/>
          <a:p>
            <a:r>
              <a:rPr lang="en-GB" sz="3600" b="1" dirty="0" err="1"/>
              <a:t>Prif</a:t>
            </a:r>
            <a:r>
              <a:rPr lang="en-GB" sz="3600" b="1" dirty="0"/>
              <a:t> </a:t>
            </a:r>
            <a:r>
              <a:rPr lang="en-GB" sz="3600" b="1" dirty="0" err="1"/>
              <a:t>ganfyddiadau</a:t>
            </a:r>
            <a:endParaRPr lang="en-GB" sz="3600" b="1" dirty="0"/>
          </a:p>
        </p:txBody>
      </p:sp>
      <p:sp>
        <p:nvSpPr>
          <p:cNvPr id="3" name="Content Placeholder 2">
            <a:extLst>
              <a:ext uri="{FF2B5EF4-FFF2-40B4-BE49-F238E27FC236}">
                <a16:creationId xmlns:a16="http://schemas.microsoft.com/office/drawing/2014/main" id="{482A1C56-879F-DFBE-3875-C97F49FBA41A}"/>
              </a:ext>
            </a:extLst>
          </p:cNvPr>
          <p:cNvSpPr>
            <a:spLocks noGrp="1"/>
          </p:cNvSpPr>
          <p:nvPr>
            <p:ph idx="1"/>
          </p:nvPr>
        </p:nvSpPr>
        <p:spPr/>
        <p:txBody>
          <a:bodyPr>
            <a:normAutofit fontScale="70000" lnSpcReduction="20000"/>
          </a:bodyPr>
          <a:lstStyle/>
          <a:p>
            <a:pPr>
              <a:spcAft>
                <a:spcPts val="1200"/>
              </a:spcAft>
            </a:pPr>
            <a:r>
              <a:rPr lang="en-GB" dirty="0">
                <a:latin typeface="Arial" panose="020B0604020202020204" pitchFamily="34" charset="0"/>
                <a:ea typeface="Times New Roman" panose="02020603050405020304" pitchFamily="18" charset="0"/>
              </a:rPr>
              <a:t>Mae </a:t>
            </a:r>
            <a:r>
              <a:rPr lang="en-GB" dirty="0" err="1">
                <a:latin typeface="Arial" panose="020B0604020202020204" pitchFamily="34" charset="0"/>
                <a:ea typeface="Times New Roman" panose="02020603050405020304" pitchFamily="18" charset="0"/>
              </a:rPr>
              <a:t>achosion</a:t>
            </a:r>
            <a:r>
              <a:rPr lang="en-GB" dirty="0">
                <a:latin typeface="Arial" panose="020B0604020202020204" pitchFamily="34" charset="0"/>
                <a:ea typeface="Times New Roman" panose="02020603050405020304" pitchFamily="18" charset="0"/>
              </a:rPr>
              <a:t> o </a:t>
            </a:r>
            <a:r>
              <a:rPr lang="en-GB" dirty="0" err="1">
                <a:latin typeface="Arial" panose="020B0604020202020204" pitchFamily="34" charset="0"/>
                <a:ea typeface="Times New Roman" panose="02020603050405020304" pitchFamily="18" charset="0"/>
              </a:rPr>
              <a:t>aflonyddu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rhywiol</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yn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cynnwys</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cymysgedd</a:t>
            </a:r>
            <a:r>
              <a:rPr lang="en-GB" dirty="0">
                <a:latin typeface="Arial" panose="020B0604020202020204" pitchFamily="34" charset="0"/>
                <a:ea typeface="Times New Roman" panose="02020603050405020304" pitchFamily="18" charset="0"/>
              </a:rPr>
              <a:t> o </a:t>
            </a:r>
            <a:r>
              <a:rPr lang="en-GB" dirty="0" err="1">
                <a:latin typeface="Arial" panose="020B0604020202020204" pitchFamily="34" charset="0"/>
                <a:ea typeface="Times New Roman" panose="02020603050405020304" pitchFamily="18" charset="0"/>
              </a:rPr>
              <a:t>faterion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wyneb-yn-wyneb</a:t>
            </a:r>
            <a:r>
              <a:rPr lang="en-GB" dirty="0">
                <a:latin typeface="Arial" panose="020B0604020202020204" pitchFamily="34" charset="0"/>
                <a:ea typeface="Times New Roman" panose="02020603050405020304" pitchFamily="18" charset="0"/>
              </a:rPr>
              <a:t> ac </a:t>
            </a:r>
            <a:r>
              <a:rPr lang="en-GB" dirty="0" err="1">
                <a:latin typeface="Arial" panose="020B0604020202020204" pitchFamily="34" charset="0"/>
                <a:ea typeface="Times New Roman" panose="02020603050405020304" pitchFamily="18" charset="0"/>
              </a:rPr>
              <a:t>ar-lein</a:t>
            </a:r>
            <a:r>
              <a:rPr lang="en-GB" dirty="0">
                <a:latin typeface="Arial" panose="020B0604020202020204" pitchFamily="34" charset="0"/>
                <a:ea typeface="Times New Roman" panose="02020603050405020304" pitchFamily="18" charset="0"/>
              </a:rPr>
              <a:t>. </a:t>
            </a:r>
          </a:p>
          <a:p>
            <a:pPr>
              <a:spcAft>
                <a:spcPts val="1200"/>
              </a:spcAft>
            </a:pPr>
            <a:r>
              <a:rPr lang="en-GB" dirty="0">
                <a:latin typeface="Arial" panose="020B0604020202020204" pitchFamily="34" charset="0"/>
                <a:ea typeface="Times New Roman" panose="02020603050405020304" pitchFamily="18" charset="0"/>
              </a:rPr>
              <a:t>Mae </a:t>
            </a:r>
            <a:r>
              <a:rPr lang="en-GB" dirty="0" err="1">
                <a:latin typeface="Arial" panose="020B0604020202020204" pitchFamily="34" charset="0"/>
                <a:ea typeface="Times New Roman" panose="02020603050405020304" pitchFamily="18" charset="0"/>
              </a:rPr>
              <a:t>ein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trafodaethau</a:t>
            </a:r>
            <a:r>
              <a:rPr lang="en-GB" dirty="0">
                <a:latin typeface="Arial" panose="020B0604020202020204" pitchFamily="34" charset="0"/>
                <a:ea typeface="Times New Roman" panose="02020603050405020304" pitchFamily="18" charset="0"/>
              </a:rPr>
              <a:t> â </a:t>
            </a:r>
            <a:r>
              <a:rPr lang="en-GB" dirty="0" err="1">
                <a:latin typeface="Arial" panose="020B0604020202020204" pitchFamily="34" charset="0"/>
                <a:ea typeface="Times New Roman" panose="02020603050405020304" pitchFamily="18" charset="0"/>
              </a:rPr>
              <a:t>dysgwyr</a:t>
            </a:r>
            <a:r>
              <a:rPr lang="en-GB" dirty="0">
                <a:latin typeface="Arial" panose="020B0604020202020204" pitchFamily="34" charset="0"/>
                <a:ea typeface="Times New Roman" panose="02020603050405020304" pitchFamily="18" charset="0"/>
              </a:rPr>
              <a:t> a staff </a:t>
            </a:r>
            <a:r>
              <a:rPr lang="en-GB" dirty="0" err="1">
                <a:latin typeface="Arial" panose="020B0604020202020204" pitchFamily="34" charset="0"/>
                <a:ea typeface="Times New Roman" panose="02020603050405020304" pitchFamily="18" charset="0"/>
              </a:rPr>
              <a:t>yn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awgrymu</a:t>
            </a:r>
            <a:r>
              <a:rPr lang="en-GB" dirty="0">
                <a:latin typeface="Arial" panose="020B0604020202020204" pitchFamily="34" charset="0"/>
                <a:ea typeface="Times New Roman" panose="02020603050405020304" pitchFamily="18" charset="0"/>
              </a:rPr>
              <a:t> y </a:t>
            </a:r>
            <a:r>
              <a:rPr lang="en-GB" dirty="0" err="1">
                <a:latin typeface="Arial" panose="020B0604020202020204" pitchFamily="34" charset="0"/>
                <a:ea typeface="Times New Roman" panose="02020603050405020304" pitchFamily="18" charset="0"/>
              </a:rPr>
              <a:t>gallai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dysgwyr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sy’n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ystyried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eu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hunain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yn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fenywod</a:t>
            </a:r>
            <a:r>
              <a:rPr lang="en-GB" dirty="0">
                <a:latin typeface="Arial" panose="020B0604020202020204" pitchFamily="34" charset="0"/>
                <a:ea typeface="Times New Roman" panose="02020603050405020304" pitchFamily="18" charset="0"/>
              </a:rPr>
              <a:t>, LHDTC+ a </a:t>
            </a:r>
            <a:r>
              <a:rPr lang="en-GB" dirty="0" err="1">
                <a:latin typeface="Arial" panose="020B0604020202020204" pitchFamily="34" charset="0"/>
                <a:ea typeface="Times New Roman" panose="02020603050405020304" pitchFamily="18" charset="0"/>
              </a:rPr>
              <a:t>dysgwyr</a:t>
            </a:r>
            <a:r>
              <a:rPr lang="en-GB" dirty="0">
                <a:latin typeface="Arial" panose="020B0604020202020204" pitchFamily="34" charset="0"/>
                <a:ea typeface="Times New Roman" panose="02020603050405020304" pitchFamily="18" charset="0"/>
              </a:rPr>
              <a:t> ag </a:t>
            </a:r>
            <a:r>
              <a:rPr lang="en-GB" dirty="0" err="1">
                <a:latin typeface="Arial" panose="020B0604020202020204" pitchFamily="34" charset="0"/>
                <a:ea typeface="Times New Roman" panose="02020603050405020304" pitchFamily="18" charset="0"/>
              </a:rPr>
              <a:t>anghenion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dysgu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ychwanegol</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fod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yn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fwy</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tebygol</a:t>
            </a:r>
            <a:r>
              <a:rPr lang="en-GB" dirty="0">
                <a:latin typeface="Arial" panose="020B0604020202020204" pitchFamily="34" charset="0"/>
                <a:ea typeface="Times New Roman" panose="02020603050405020304" pitchFamily="18" charset="0"/>
              </a:rPr>
              <a:t> o </a:t>
            </a:r>
            <a:r>
              <a:rPr lang="en-GB" dirty="0" err="1">
                <a:latin typeface="Arial" panose="020B0604020202020204" pitchFamily="34" charset="0"/>
                <a:ea typeface="Times New Roman" panose="02020603050405020304" pitchFamily="18" charset="0"/>
              </a:rPr>
              <a:t>gael</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profiad</a:t>
            </a:r>
            <a:r>
              <a:rPr lang="en-GB" dirty="0">
                <a:latin typeface="Arial" panose="020B0604020202020204" pitchFamily="34" charset="0"/>
                <a:ea typeface="Times New Roman" panose="02020603050405020304" pitchFamily="18" charset="0"/>
              </a:rPr>
              <a:t> o </a:t>
            </a:r>
            <a:r>
              <a:rPr lang="en-GB" dirty="0" err="1">
                <a:latin typeface="Arial" panose="020B0604020202020204" pitchFamily="34" charset="0"/>
                <a:ea typeface="Times New Roman" panose="02020603050405020304" pitchFamily="18" charset="0"/>
              </a:rPr>
              <a:t>aflonyddu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rhywiol</a:t>
            </a:r>
            <a:r>
              <a:rPr lang="en-GB" dirty="0">
                <a:latin typeface="Arial" panose="020B0604020202020204" pitchFamily="34" charset="0"/>
                <a:ea typeface="Times New Roman" panose="02020603050405020304" pitchFamily="18" charset="0"/>
              </a:rPr>
              <a:t>. </a:t>
            </a:r>
          </a:p>
          <a:p>
            <a:pPr>
              <a:spcAft>
                <a:spcPts val="1200"/>
              </a:spcAft>
            </a:pPr>
            <a:r>
              <a:rPr lang="en-GB" dirty="0" err="1">
                <a:latin typeface="Arial" panose="020B0604020202020204" pitchFamily="34" charset="0"/>
                <a:ea typeface="Times New Roman" panose="02020603050405020304" pitchFamily="18" charset="0"/>
              </a:rPr>
              <a:t>Dywedodd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llawer</a:t>
            </a:r>
            <a:r>
              <a:rPr lang="en-GB" dirty="0">
                <a:latin typeface="Arial" panose="020B0604020202020204" pitchFamily="34" charset="0"/>
                <a:ea typeface="Times New Roman" panose="02020603050405020304" pitchFamily="18" charset="0"/>
              </a:rPr>
              <a:t> o staff </a:t>
            </a:r>
            <a:r>
              <a:rPr lang="en-GB" dirty="0" err="1">
                <a:latin typeface="Arial" panose="020B0604020202020204" pitchFamily="34" charset="0"/>
                <a:ea typeface="Times New Roman" panose="02020603050405020304" pitchFamily="18" charset="0"/>
              </a:rPr>
              <a:t>wrthym</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nad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ydynt</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yn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hyderus</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a’u</a:t>
            </a:r>
            <a:r>
              <a:rPr lang="en-GB" dirty="0">
                <a:latin typeface="Arial" panose="020B0604020202020204" pitchFamily="34" charset="0"/>
                <a:ea typeface="Times New Roman" panose="02020603050405020304" pitchFamily="18" charset="0"/>
              </a:rPr>
              <a:t> bod </a:t>
            </a:r>
            <a:r>
              <a:rPr lang="en-GB" dirty="0" err="1">
                <a:latin typeface="Arial" panose="020B0604020202020204" pitchFamily="34" charset="0"/>
                <a:ea typeface="Times New Roman" panose="02020603050405020304" pitchFamily="18" charset="0"/>
              </a:rPr>
              <a:t>yn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teimlo</a:t>
            </a:r>
            <a:r>
              <a:rPr lang="en-GB" dirty="0">
                <a:latin typeface="Arial" panose="020B0604020202020204" pitchFamily="34" charset="0"/>
                <a:ea typeface="Times New Roman" panose="02020603050405020304" pitchFamily="18" charset="0"/>
              </a:rPr>
              <a:t> bod </a:t>
            </a:r>
            <a:r>
              <a:rPr lang="en-GB" dirty="0" err="1">
                <a:latin typeface="Arial" panose="020B0604020202020204" pitchFamily="34" charset="0"/>
                <a:ea typeface="Times New Roman" panose="02020603050405020304" pitchFamily="18" charset="0"/>
              </a:rPr>
              <a:t>angen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mwy</a:t>
            </a:r>
            <a:r>
              <a:rPr lang="en-GB" dirty="0">
                <a:latin typeface="Arial" panose="020B0604020202020204" pitchFamily="34" charset="0"/>
                <a:ea typeface="Times New Roman" panose="02020603050405020304" pitchFamily="18" charset="0"/>
              </a:rPr>
              <a:t> o </a:t>
            </a:r>
            <a:r>
              <a:rPr lang="en-GB" dirty="0" err="1">
                <a:latin typeface="Arial" panose="020B0604020202020204" pitchFamily="34" charset="0"/>
                <a:ea typeface="Times New Roman" panose="02020603050405020304" pitchFamily="18" charset="0"/>
              </a:rPr>
              <a:t>ddatblygiad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proffesiynol</a:t>
            </a:r>
            <a:r>
              <a:rPr lang="en-GB" dirty="0">
                <a:latin typeface="Arial" panose="020B0604020202020204" pitchFamily="34" charset="0"/>
                <a:ea typeface="Times New Roman" panose="02020603050405020304" pitchFamily="18" charset="0"/>
              </a:rPr>
              <a:t> a </a:t>
            </a:r>
            <a:r>
              <a:rPr lang="en-GB" dirty="0" err="1">
                <a:latin typeface="Arial" panose="020B0604020202020204" pitchFamily="34" charset="0"/>
                <a:ea typeface="Times New Roman" panose="02020603050405020304" pitchFamily="18" charset="0"/>
              </a:rPr>
              <a:t>diweddariadau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yn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ymwneud</a:t>
            </a:r>
            <a:r>
              <a:rPr lang="en-GB" dirty="0">
                <a:latin typeface="Arial" panose="020B0604020202020204" pitchFamily="34" charset="0"/>
                <a:ea typeface="Times New Roman" panose="02020603050405020304" pitchFamily="18" charset="0"/>
              </a:rPr>
              <a:t> ag </a:t>
            </a:r>
            <a:r>
              <a:rPr lang="en-GB" dirty="0" err="1">
                <a:latin typeface="Arial" panose="020B0604020202020204" pitchFamily="34" charset="0"/>
                <a:ea typeface="Times New Roman" panose="02020603050405020304" pitchFamily="18" charset="0"/>
              </a:rPr>
              <a:t>aflonyddu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rhywiol</a:t>
            </a:r>
            <a:r>
              <a:rPr lang="en-GB" dirty="0">
                <a:latin typeface="Arial" panose="020B0604020202020204" pitchFamily="34" charset="0"/>
                <a:ea typeface="Times New Roman" panose="02020603050405020304" pitchFamily="18" charset="0"/>
              </a:rPr>
              <a:t>. </a:t>
            </a:r>
          </a:p>
          <a:p>
            <a:pPr>
              <a:spcAft>
                <a:spcPts val="1200"/>
              </a:spcAft>
            </a:pPr>
            <a:r>
              <a:rPr lang="en-GB" dirty="0" err="1">
                <a:latin typeface="Arial" panose="020B0604020202020204" pitchFamily="34" charset="0"/>
                <a:ea typeface="Times New Roman" panose="02020603050405020304" pitchFamily="18" charset="0"/>
              </a:rPr>
              <a:t>Lle</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mae</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colegau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wedi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cynnal</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sesiynau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hyfforddiant</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penodol</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ar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fynd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i’r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afael</a:t>
            </a:r>
            <a:r>
              <a:rPr lang="en-GB" dirty="0">
                <a:latin typeface="Arial" panose="020B0604020202020204" pitchFamily="34" charset="0"/>
                <a:ea typeface="Times New Roman" panose="02020603050405020304" pitchFamily="18" charset="0"/>
              </a:rPr>
              <a:t> ag </a:t>
            </a:r>
            <a:r>
              <a:rPr lang="en-GB" dirty="0" err="1">
                <a:latin typeface="Arial" panose="020B0604020202020204" pitchFamily="34" charset="0"/>
                <a:ea typeface="Times New Roman" panose="02020603050405020304" pitchFamily="18" charset="0"/>
              </a:rPr>
              <a:t>aflonyddu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rhywiol</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mae’r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rhain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wedi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helpu</a:t>
            </a:r>
            <a:r>
              <a:rPr lang="en-GB" dirty="0">
                <a:latin typeface="Arial" panose="020B0604020202020204" pitchFamily="34" charset="0"/>
                <a:ea typeface="Times New Roman" panose="02020603050405020304" pitchFamily="18" charset="0"/>
              </a:rPr>
              <a:t> staff </a:t>
            </a:r>
            <a:r>
              <a:rPr lang="en-GB" dirty="0" err="1">
                <a:latin typeface="Arial" panose="020B0604020202020204" pitchFamily="34" charset="0"/>
                <a:ea typeface="Times New Roman" panose="02020603050405020304" pitchFamily="18" charset="0"/>
              </a:rPr>
              <a:t>i</a:t>
            </a:r>
            <a:r>
              <a:rPr lang="en-GB" dirty="0">
                <a:latin typeface="Arial" panose="020B0604020202020204" pitchFamily="34" charset="0"/>
                <a:ea typeface="Times New Roman" panose="02020603050405020304" pitchFamily="18" charset="0"/>
              </a:rPr>
              <a:t> nodi </a:t>
            </a:r>
            <a:r>
              <a:rPr lang="en-GB" dirty="0" err="1">
                <a:latin typeface="Arial" panose="020B0604020202020204" pitchFamily="34" charset="0"/>
                <a:ea typeface="Times New Roman" panose="02020603050405020304" pitchFamily="18" charset="0"/>
              </a:rPr>
              <a:t>achosion</a:t>
            </a:r>
            <a:r>
              <a:rPr lang="en-GB" dirty="0">
                <a:latin typeface="Arial" panose="020B0604020202020204" pitchFamily="34" charset="0"/>
                <a:ea typeface="Times New Roman" panose="02020603050405020304" pitchFamily="18" charset="0"/>
              </a:rPr>
              <a:t> a </a:t>
            </a:r>
            <a:r>
              <a:rPr lang="en-GB" dirty="0" err="1">
                <a:latin typeface="Arial" panose="020B0604020202020204" pitchFamily="34" charset="0"/>
                <a:ea typeface="Times New Roman" panose="02020603050405020304" pitchFamily="18" charset="0"/>
              </a:rPr>
              <a:t>mynd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i’r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afael</a:t>
            </a:r>
            <a:r>
              <a:rPr lang="en-GB" dirty="0">
                <a:latin typeface="Arial" panose="020B0604020202020204" pitchFamily="34" charset="0"/>
                <a:ea typeface="Times New Roman" panose="02020603050405020304" pitchFamily="18" charset="0"/>
              </a:rPr>
              <a:t> â </a:t>
            </a:r>
            <a:r>
              <a:rPr lang="en-GB" dirty="0" err="1">
                <a:latin typeface="Arial" panose="020B0604020202020204" pitchFamily="34" charset="0"/>
                <a:ea typeface="Times New Roman" panose="02020603050405020304" pitchFamily="18" charset="0"/>
              </a:rPr>
              <a:t>nhw’n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briodol</a:t>
            </a:r>
            <a:r>
              <a:rPr lang="en-GB" dirty="0">
                <a:latin typeface="Arial" panose="020B0604020202020204" pitchFamily="34" charset="0"/>
                <a:ea typeface="Times New Roman" panose="02020603050405020304" pitchFamily="18" charset="0"/>
              </a:rPr>
              <a:t>. </a:t>
            </a:r>
          </a:p>
          <a:p>
            <a:pPr>
              <a:spcAft>
                <a:spcPts val="1200"/>
              </a:spcAft>
            </a:pPr>
            <a:r>
              <a:rPr lang="en-GB" dirty="0">
                <a:latin typeface="Arial" panose="020B0604020202020204" pitchFamily="34" charset="0"/>
                <a:ea typeface="Times New Roman" panose="02020603050405020304" pitchFamily="18" charset="0"/>
              </a:rPr>
              <a:t>At </a:t>
            </a:r>
            <a:r>
              <a:rPr lang="en-GB" dirty="0" err="1">
                <a:latin typeface="Arial" panose="020B0604020202020204" pitchFamily="34" charset="0"/>
                <a:ea typeface="Times New Roman" panose="02020603050405020304" pitchFamily="18" charset="0"/>
              </a:rPr>
              <a:t>ei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gilydd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mae</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prinder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adnoddau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penodol</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ar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gyfer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addysg</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bellach</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gynorthwyo</a:t>
            </a:r>
            <a:r>
              <a:rPr lang="en-GB" dirty="0">
                <a:latin typeface="Arial" panose="020B0604020202020204" pitchFamily="34" charset="0"/>
                <a:ea typeface="Times New Roman" panose="02020603050405020304" pitchFamily="18" charset="0"/>
              </a:rPr>
              <a:t> staff </a:t>
            </a:r>
            <a:r>
              <a:rPr lang="en-GB" dirty="0" err="1">
                <a:latin typeface="Arial" panose="020B0604020202020204" pitchFamily="34" charset="0"/>
                <a:ea typeface="Times New Roman" panose="02020603050405020304" pitchFamily="18" charset="0"/>
              </a:rPr>
              <a:t>colegau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ymdrin</a:t>
            </a:r>
            <a:r>
              <a:rPr lang="en-GB" dirty="0">
                <a:latin typeface="Arial" panose="020B0604020202020204" pitchFamily="34" charset="0"/>
                <a:ea typeface="Times New Roman" panose="02020603050405020304" pitchFamily="18" charset="0"/>
              </a:rPr>
              <a:t> ag </a:t>
            </a:r>
            <a:r>
              <a:rPr lang="en-GB" dirty="0" err="1">
                <a:latin typeface="Arial" panose="020B0604020202020204" pitchFamily="34" charset="0"/>
                <a:ea typeface="Times New Roman" panose="02020603050405020304" pitchFamily="18" charset="0"/>
              </a:rPr>
              <a:t>aflonyddu</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rhywiol</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rhwng</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cyfoedion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hefyd</a:t>
            </a:r>
            <a:r>
              <a:rPr lang="en-GB" dirty="0">
                <a:latin typeface="Arial" panose="020B0604020202020204" pitchFamily="34" charset="0"/>
                <a:ea typeface="Times New Roman" panose="02020603050405020304" pitchFamily="18" charset="0"/>
              </a:rPr>
              <a:t>. </a:t>
            </a:r>
          </a:p>
          <a:p>
            <a:pPr>
              <a:spcAft>
                <a:spcPts val="1200"/>
              </a:spcAft>
            </a:pPr>
            <a:r>
              <a:rPr lang="en-GB" dirty="0">
                <a:latin typeface="Arial" panose="020B0604020202020204" pitchFamily="34" charset="0"/>
                <a:ea typeface="Times New Roman" panose="02020603050405020304" pitchFamily="18" charset="0"/>
              </a:rPr>
              <a:t>Mae </a:t>
            </a:r>
            <a:r>
              <a:rPr lang="en-GB" dirty="0" err="1">
                <a:latin typeface="Arial" panose="020B0604020202020204" pitchFamily="34" charset="0"/>
                <a:ea typeface="Times New Roman" panose="02020603050405020304" pitchFamily="18" charset="0"/>
              </a:rPr>
              <a:t>gwaith</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cydweithredol</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fynd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i’r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afael</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â’r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pryderon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hyn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wedi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dechrau’n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ddiweddar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ond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mae’n</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rhy</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gynnar</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werthuso</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ei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effeithiolrwydd</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a’i</a:t>
            </a:r>
            <a:r>
              <a:rPr lang="en-GB" dirty="0">
                <a:latin typeface="Arial" panose="020B0604020202020204" pitchFamily="34" charset="0"/>
                <a:ea typeface="Times New Roman" panose="02020603050405020304" pitchFamily="18" charset="0"/>
              </a:rPr>
              <a:t> </a:t>
            </a:r>
            <a:r>
              <a:rPr lang="en-GB" dirty="0" err="1">
                <a:latin typeface="Arial" panose="020B0604020202020204" pitchFamily="34" charset="0"/>
                <a:ea typeface="Times New Roman" panose="02020603050405020304" pitchFamily="18" charset="0"/>
              </a:rPr>
              <a:t>effaith</a:t>
            </a:r>
            <a:r>
              <a:rPr lang="en-GB" dirty="0">
                <a:latin typeface="Arial" panose="020B0604020202020204" pitchFamily="34" charset="0"/>
                <a:ea typeface="Times New Roman" panose="02020603050405020304" pitchFamily="18" charset="0"/>
              </a:rPr>
              <a:t>. </a:t>
            </a:r>
            <a:endParaRPr lang="en-GB" dirty="0"/>
          </a:p>
        </p:txBody>
      </p:sp>
      <p:pic>
        <p:nvPicPr>
          <p:cNvPr id="1026" name="Picture 2">
            <a:extLst>
              <a:ext uri="{FF2B5EF4-FFF2-40B4-BE49-F238E27FC236}">
                <a16:creationId xmlns:a16="http://schemas.microsoft.com/office/drawing/2014/main" id="{11BAB489-0378-63B2-0A68-19388F41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599" y="6176964"/>
            <a:ext cx="2057401" cy="7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22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9" name="Rectangle 105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1" name="Freeform: Shape 106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3" name="Rectangle 106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Freeform: Shape 106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9" name="Isosceles Triangle 106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person holding her hand up&#10;&#10;Description automatically generated">
            <a:extLst>
              <a:ext uri="{FF2B5EF4-FFF2-40B4-BE49-F238E27FC236}">
                <a16:creationId xmlns:a16="http://schemas.microsoft.com/office/drawing/2014/main" id="{4A39B733-4175-1173-1FFB-B85B6748A4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25236" y="643467"/>
            <a:ext cx="3941527"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71" name="Isosceles Triangle 107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686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38B6-5312-8F4D-6A70-64EF3B9AB08E}"/>
              </a:ext>
            </a:extLst>
          </p:cNvPr>
          <p:cNvSpPr>
            <a:spLocks noGrp="1"/>
          </p:cNvSpPr>
          <p:nvPr>
            <p:ph type="title"/>
          </p:nvPr>
        </p:nvSpPr>
        <p:spPr/>
        <p:txBody>
          <a:bodyPr>
            <a:normAutofit/>
          </a:bodyPr>
          <a:lstStyle/>
          <a:p>
            <a:r>
              <a:rPr lang="en-GB" sz="3600" b="1" dirty="0" err="1"/>
              <a:t>Argymhellion</a:t>
            </a:r>
            <a:endParaRPr lang="en-GB" sz="3600" b="1" dirty="0"/>
          </a:p>
        </p:txBody>
      </p:sp>
      <p:sp>
        <p:nvSpPr>
          <p:cNvPr id="3" name="Content Placeholder 2">
            <a:extLst>
              <a:ext uri="{FF2B5EF4-FFF2-40B4-BE49-F238E27FC236}">
                <a16:creationId xmlns:a16="http://schemas.microsoft.com/office/drawing/2014/main" id="{482A1C56-879F-DFBE-3875-C97F49FBA41A}"/>
              </a:ext>
            </a:extLst>
          </p:cNvPr>
          <p:cNvSpPr>
            <a:spLocks noGrp="1"/>
          </p:cNvSpPr>
          <p:nvPr>
            <p:ph idx="1"/>
          </p:nvPr>
        </p:nvSpPr>
        <p:spPr/>
        <p:txBody>
          <a:bodyPr>
            <a:normAutofit fontScale="77500" lnSpcReduction="20000"/>
          </a:bodyPr>
          <a:lstStyle/>
          <a:p>
            <a:pPr marL="0" indent="0">
              <a:spcAft>
                <a:spcPts val="1200"/>
              </a:spcAft>
              <a:buNone/>
            </a:pPr>
            <a:r>
              <a:rPr lang="en-GB" sz="2201" dirty="0">
                <a:latin typeface="Arial" panose="020B0604020202020204" pitchFamily="34" charset="0"/>
                <a:ea typeface="Times New Roman" panose="02020603050405020304" pitchFamily="18" charset="0"/>
              </a:rPr>
              <a:t>Fe </a:t>
            </a:r>
            <a:r>
              <a:rPr lang="en-GB" sz="2201" dirty="0" err="1">
                <a:latin typeface="Arial" panose="020B0604020202020204" pitchFamily="34" charset="0"/>
                <a:ea typeface="Times New Roman" panose="02020603050405020304" pitchFamily="18" charset="0"/>
              </a:rPr>
              <a:t>ddylai’r</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argymhellion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canlynol</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gefnogi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colegau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addysg</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bellach</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eu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gwaith</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adnabod</a:t>
            </a:r>
            <a:r>
              <a:rPr lang="en-GB" sz="2201" dirty="0">
                <a:latin typeface="Arial" panose="020B0604020202020204" pitchFamily="34" charset="0"/>
                <a:ea typeface="Times New Roman" panose="02020603050405020304" pitchFamily="18" charset="0"/>
              </a:rPr>
              <a:t> a </a:t>
            </a:r>
            <a:r>
              <a:rPr lang="en-GB" sz="2201" dirty="0" err="1">
                <a:latin typeface="Arial" panose="020B0604020202020204" pitchFamily="34" charset="0"/>
                <a:ea typeface="Times New Roman" panose="02020603050405020304" pitchFamily="18" charset="0"/>
              </a:rPr>
              <a:t>delio</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gydag</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achosion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sy’n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ymwneud</a:t>
            </a:r>
            <a:r>
              <a:rPr lang="en-GB" sz="2201" dirty="0">
                <a:latin typeface="Arial" panose="020B0604020202020204" pitchFamily="34" charset="0"/>
                <a:ea typeface="Times New Roman" panose="02020603050405020304" pitchFamily="18" charset="0"/>
              </a:rPr>
              <a:t> ac </a:t>
            </a:r>
            <a:r>
              <a:rPr lang="en-GB" sz="2201" dirty="0" err="1">
                <a:latin typeface="Arial" panose="020B0604020202020204" pitchFamily="34" charset="0"/>
                <a:ea typeface="Times New Roman" panose="02020603050405020304" pitchFamily="18" charset="0"/>
              </a:rPr>
              <a:t>aflonyddu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rhywiol</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rhwng</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cyfoedion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ymhlith</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dysgwyr</a:t>
            </a:r>
            <a:r>
              <a:rPr lang="en-GB" sz="2201" dirty="0">
                <a:latin typeface="Arial" panose="020B0604020202020204" pitchFamily="34" charset="0"/>
                <a:ea typeface="Times New Roman" panose="02020603050405020304" pitchFamily="18" charset="0"/>
              </a:rPr>
              <a:t> 16-18 </a:t>
            </a:r>
            <a:r>
              <a:rPr lang="en-GB" sz="2201" dirty="0" err="1">
                <a:latin typeface="Arial" panose="020B0604020202020204" pitchFamily="34" charset="0"/>
                <a:ea typeface="Times New Roman" panose="02020603050405020304" pitchFamily="18" charset="0"/>
              </a:rPr>
              <a:t>oed</a:t>
            </a:r>
            <a:r>
              <a:rPr lang="en-GB" sz="2201" dirty="0">
                <a:latin typeface="Arial" panose="020B0604020202020204" pitchFamily="34" charset="0"/>
                <a:ea typeface="Times New Roman" panose="02020603050405020304" pitchFamily="18" charset="0"/>
              </a:rPr>
              <a:t>:</a:t>
            </a:r>
          </a:p>
          <a:p>
            <a:pPr marL="342904" indent="-342904">
              <a:spcAft>
                <a:spcPts val="1200"/>
              </a:spcAft>
              <a:buFont typeface="Symbol" panose="05050102010706020507" pitchFamily="18" charset="2"/>
              <a:buChar char=""/>
            </a:pPr>
            <a:r>
              <a:rPr lang="en-GB" sz="2201" dirty="0" err="1">
                <a:latin typeface="Arial" panose="020B0604020202020204" pitchFamily="34" charset="0"/>
                <a:ea typeface="Times New Roman" panose="02020603050405020304" pitchFamily="18" charset="0"/>
              </a:rPr>
              <a:t>Sicrhau</a:t>
            </a:r>
            <a:r>
              <a:rPr lang="en-GB" sz="2201" dirty="0">
                <a:latin typeface="Arial" panose="020B0604020202020204" pitchFamily="34" charset="0"/>
                <a:ea typeface="Times New Roman" panose="02020603050405020304" pitchFamily="18" charset="0"/>
              </a:rPr>
              <a:t> bod </a:t>
            </a:r>
            <a:r>
              <a:rPr lang="en-GB" sz="2201" dirty="0" err="1">
                <a:latin typeface="Arial" panose="020B0604020202020204" pitchFamily="34" charset="0"/>
                <a:ea typeface="Times New Roman" panose="02020603050405020304" pitchFamily="18" charset="0"/>
              </a:rPr>
              <a:t>pob</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dysgwr</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elwa</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ar</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gyfleoedd</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gymryd</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rhan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mewn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gweithgareddau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dysgu</a:t>
            </a:r>
            <a:r>
              <a:rPr lang="en-GB" sz="2201" dirty="0">
                <a:latin typeface="Arial" panose="020B0604020202020204" pitchFamily="34" charset="0"/>
                <a:ea typeface="Times New Roman" panose="02020603050405020304" pitchFamily="18" charset="0"/>
              </a:rPr>
              <a:t> a </a:t>
            </a:r>
            <a:r>
              <a:rPr lang="en-GB" sz="2201" dirty="0" err="1">
                <a:latin typeface="Arial" panose="020B0604020202020204" pitchFamily="34" charset="0"/>
                <a:ea typeface="Times New Roman" panose="02020603050405020304" pitchFamily="18" charset="0"/>
              </a:rPr>
              <a:t>thrafodaethau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ymwneud</a:t>
            </a:r>
            <a:r>
              <a:rPr lang="en-GB" sz="2201" dirty="0">
                <a:latin typeface="Arial" panose="020B0604020202020204" pitchFamily="34" charset="0"/>
                <a:ea typeface="Times New Roman" panose="02020603050405020304" pitchFamily="18" charset="0"/>
              </a:rPr>
              <a:t> â </a:t>
            </a:r>
            <a:r>
              <a:rPr lang="en-GB" sz="2201" dirty="0" err="1">
                <a:latin typeface="Arial" panose="020B0604020202020204" pitchFamily="34" charset="0"/>
                <a:ea typeface="Times New Roman" panose="02020603050405020304" pitchFamily="18" charset="0"/>
              </a:rPr>
              <a:t>ffurfio</a:t>
            </a:r>
            <a:r>
              <a:rPr lang="en-GB" sz="2201" dirty="0">
                <a:latin typeface="Arial" panose="020B0604020202020204" pitchFamily="34" charset="0"/>
                <a:ea typeface="Times New Roman" panose="02020603050405020304" pitchFamily="18" charset="0"/>
              </a:rPr>
              <a:t> a </a:t>
            </a:r>
            <a:r>
              <a:rPr lang="en-GB" sz="2201" dirty="0" err="1">
                <a:latin typeface="Arial" panose="020B0604020202020204" pitchFamily="34" charset="0"/>
                <a:ea typeface="Times New Roman" panose="02020603050405020304" pitchFamily="18" charset="0"/>
              </a:rPr>
              <a:t>chynnal</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perthnasoedd</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iach</a:t>
            </a:r>
            <a:endParaRPr lang="en-GB" sz="2201" dirty="0">
              <a:latin typeface="Arial" panose="020B0604020202020204" pitchFamily="34" charset="0"/>
              <a:ea typeface="Times New Roman" panose="02020603050405020304" pitchFamily="18" charset="0"/>
            </a:endParaRPr>
          </a:p>
          <a:p>
            <a:pPr marL="342904" indent="-342904">
              <a:spcAft>
                <a:spcPts val="1200"/>
              </a:spcAft>
              <a:buFont typeface="Symbol" panose="05050102010706020507" pitchFamily="18" charset="2"/>
              <a:buChar char=""/>
            </a:pPr>
            <a:r>
              <a:rPr lang="en-GB" sz="2201" dirty="0" err="1">
                <a:latin typeface="Arial" panose="020B0604020202020204" pitchFamily="34" charset="0"/>
                <a:ea typeface="Times New Roman" panose="02020603050405020304" pitchFamily="18" charset="0"/>
              </a:rPr>
              <a:t>Datblygu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strategaethau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atal</a:t>
            </a:r>
            <a:r>
              <a:rPr lang="en-GB" sz="2201" dirty="0">
                <a:latin typeface="Arial" panose="020B0604020202020204" pitchFamily="34" charset="0"/>
                <a:ea typeface="Times New Roman" panose="02020603050405020304" pitchFamily="18" charset="0"/>
              </a:rPr>
              <a:t> a </a:t>
            </a:r>
            <a:r>
              <a:rPr lang="en-GB" sz="2201" dirty="0" err="1">
                <a:latin typeface="Arial" panose="020B0604020202020204" pitchFamily="34" charset="0"/>
                <a:ea typeface="Times New Roman" panose="02020603050405020304" pitchFamily="18" charset="0"/>
              </a:rPr>
              <a:t>mynd</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i’r</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afael</a:t>
            </a:r>
            <a:r>
              <a:rPr lang="en-GB" sz="2201" dirty="0">
                <a:latin typeface="Arial" panose="020B0604020202020204" pitchFamily="34" charset="0"/>
                <a:ea typeface="Times New Roman" panose="02020603050405020304" pitchFamily="18" charset="0"/>
              </a:rPr>
              <a:t> ag </a:t>
            </a:r>
            <a:r>
              <a:rPr lang="en-GB" sz="2201" dirty="0" err="1">
                <a:latin typeface="Arial" panose="020B0604020202020204" pitchFamily="34" charset="0"/>
                <a:ea typeface="Times New Roman" panose="02020603050405020304" pitchFamily="18" charset="0"/>
              </a:rPr>
              <a:t>agweddau</a:t>
            </a:r>
            <a:r>
              <a:rPr lang="en-GB" sz="2201" dirty="0">
                <a:latin typeface="Arial" panose="020B0604020202020204" pitchFamily="34" charset="0"/>
                <a:ea typeface="Times New Roman" panose="02020603050405020304" pitchFamily="18" charset="0"/>
              </a:rPr>
              <a:t> a </a:t>
            </a:r>
            <a:r>
              <a:rPr lang="en-GB" sz="2201" dirty="0" err="1">
                <a:latin typeface="Arial" panose="020B0604020202020204" pitchFamily="34" charset="0"/>
                <a:ea typeface="Times New Roman" panose="02020603050405020304" pitchFamily="18" charset="0"/>
              </a:rPr>
              <a:t>diwylliannau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misogynistaidd</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sy’n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datblygu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ymhlith</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grwpiau</a:t>
            </a:r>
            <a:r>
              <a:rPr lang="en-GB" sz="2201" dirty="0">
                <a:latin typeface="Arial" panose="020B0604020202020204" pitchFamily="34" charset="0"/>
                <a:ea typeface="Times New Roman" panose="02020603050405020304" pitchFamily="18" charset="0"/>
              </a:rPr>
              <a:t> o </a:t>
            </a:r>
            <a:r>
              <a:rPr lang="en-GB" sz="2201" dirty="0" err="1">
                <a:latin typeface="Arial" panose="020B0604020202020204" pitchFamily="34" charset="0"/>
                <a:ea typeface="Times New Roman" panose="02020603050405020304" pitchFamily="18" charset="0"/>
              </a:rPr>
              <a:t>ddysgwyr</a:t>
            </a:r>
            <a:endParaRPr lang="en-GB" sz="2201" dirty="0">
              <a:latin typeface="Arial" panose="020B0604020202020204" pitchFamily="34" charset="0"/>
              <a:ea typeface="Times New Roman" panose="02020603050405020304" pitchFamily="18" charset="0"/>
            </a:endParaRPr>
          </a:p>
          <a:p>
            <a:pPr marL="342904" indent="-342904">
              <a:spcAft>
                <a:spcPts val="1200"/>
              </a:spcAft>
              <a:buFont typeface="Symbol" panose="05050102010706020507" pitchFamily="18" charset="2"/>
              <a:buChar char=""/>
            </a:pPr>
            <a:r>
              <a:rPr lang="en-GB" sz="2201" dirty="0" err="1">
                <a:latin typeface="Arial" panose="020B0604020202020204" pitchFamily="34" charset="0"/>
                <a:ea typeface="Times New Roman" panose="02020603050405020304" pitchFamily="18" charset="0"/>
              </a:rPr>
              <a:t>Sicrhau</a:t>
            </a:r>
            <a:r>
              <a:rPr lang="en-GB" sz="2201" dirty="0">
                <a:latin typeface="Arial" panose="020B0604020202020204" pitchFamily="34" charset="0"/>
                <a:ea typeface="Times New Roman" panose="02020603050405020304" pitchFamily="18" charset="0"/>
              </a:rPr>
              <a:t> bod </a:t>
            </a:r>
            <a:r>
              <a:rPr lang="en-GB" sz="2201" dirty="0" err="1">
                <a:latin typeface="Arial" panose="020B0604020202020204" pitchFamily="34" charset="0"/>
                <a:ea typeface="Times New Roman" panose="02020603050405020304" pitchFamily="18" charset="0"/>
              </a:rPr>
              <a:t>yr</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holl</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aelodau</a:t>
            </a:r>
            <a:r>
              <a:rPr lang="en-GB" sz="2201" dirty="0">
                <a:latin typeface="Arial" panose="020B0604020202020204" pitchFamily="34" charset="0"/>
                <a:ea typeface="Times New Roman" panose="02020603050405020304" pitchFamily="18" charset="0"/>
              </a:rPr>
              <a:t> staff </a:t>
            </a:r>
            <a:r>
              <a:rPr lang="en-GB" sz="2201" dirty="0" err="1">
                <a:latin typeface="Arial" panose="020B0604020202020204" pitchFamily="34" charset="0"/>
                <a:ea typeface="Times New Roman" panose="02020603050405020304" pitchFamily="18" charset="0"/>
              </a:rPr>
              <a:t>perthnasol</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ymgymryd</a:t>
            </a:r>
            <a:r>
              <a:rPr lang="en-GB" sz="2201" dirty="0">
                <a:latin typeface="Arial" panose="020B0604020202020204" pitchFamily="34" charset="0"/>
                <a:ea typeface="Times New Roman" panose="02020603050405020304" pitchFamily="18" charset="0"/>
              </a:rPr>
              <a:t> â </a:t>
            </a:r>
            <a:r>
              <a:rPr lang="en-GB" sz="2201" dirty="0" err="1">
                <a:latin typeface="Arial" panose="020B0604020202020204" pitchFamily="34" charset="0"/>
                <a:ea typeface="Times New Roman" panose="02020603050405020304" pitchFamily="18" charset="0"/>
              </a:rPr>
              <a:t>dysgu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proffesiynol</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sy’n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eu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galluogi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a:t>
            </a:r>
            <a:r>
              <a:rPr lang="en-GB" sz="2201" dirty="0">
                <a:latin typeface="Arial" panose="020B0604020202020204" pitchFamily="34" charset="0"/>
                <a:ea typeface="Times New Roman" panose="02020603050405020304" pitchFamily="18" charset="0"/>
              </a:rPr>
              <a:t> nodi ac </a:t>
            </a:r>
            <a:r>
              <a:rPr lang="en-GB" sz="2201" dirty="0" err="1">
                <a:latin typeface="Arial" panose="020B0604020202020204" pitchFamily="34" charset="0"/>
                <a:ea typeface="Times New Roman" panose="02020603050405020304" pitchFamily="18" charset="0"/>
              </a:rPr>
              <a:t>ymateb</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hyderus</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aflonyddu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rhywiol</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ogystal</a:t>
            </a:r>
            <a:r>
              <a:rPr lang="en-GB" sz="2201" dirty="0">
                <a:latin typeface="Arial" panose="020B0604020202020204" pitchFamily="34" charset="0"/>
                <a:ea typeface="Times New Roman" panose="02020603050405020304" pitchFamily="18" charset="0"/>
              </a:rPr>
              <a:t> â </a:t>
            </a:r>
            <a:r>
              <a:rPr lang="en-GB" sz="2201" dirty="0" err="1">
                <a:latin typeface="Arial" panose="020B0604020202020204" pitchFamily="34" charset="0"/>
                <a:ea typeface="Times New Roman" panose="02020603050405020304" pitchFamily="18" charset="0"/>
              </a:rPr>
              <a:t>helpu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dysgwyr</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ddatblygu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eu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dealltwriaeth</a:t>
            </a:r>
            <a:r>
              <a:rPr lang="en-GB" sz="2201" dirty="0">
                <a:latin typeface="Arial" panose="020B0604020202020204" pitchFamily="34" charset="0"/>
                <a:ea typeface="Times New Roman" panose="02020603050405020304" pitchFamily="18" charset="0"/>
              </a:rPr>
              <a:t> o </a:t>
            </a:r>
            <a:r>
              <a:rPr lang="en-GB" sz="2201" dirty="0" err="1">
                <a:latin typeface="Arial" panose="020B0604020202020204" pitchFamily="34" charset="0"/>
                <a:ea typeface="Times New Roman" panose="02020603050405020304" pitchFamily="18" charset="0"/>
              </a:rPr>
              <a:t>berthnasoedd</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iach</a:t>
            </a:r>
            <a:r>
              <a:rPr lang="en-GB" sz="2201" dirty="0">
                <a:latin typeface="Arial" panose="020B0604020202020204" pitchFamily="34" charset="0"/>
                <a:ea typeface="Times New Roman" panose="02020603050405020304" pitchFamily="18" charset="0"/>
              </a:rPr>
              <a:t> </a:t>
            </a:r>
          </a:p>
          <a:p>
            <a:pPr marL="342904" indent="-342904">
              <a:spcAft>
                <a:spcPts val="1200"/>
              </a:spcAft>
              <a:buFont typeface="Symbol" panose="05050102010706020507" pitchFamily="18" charset="2"/>
              <a:buChar char=""/>
            </a:pPr>
            <a:r>
              <a:rPr lang="en-GB" sz="2201" dirty="0" err="1">
                <a:latin typeface="Arial" panose="020B0604020202020204" pitchFamily="34" charset="0"/>
                <a:ea typeface="Times New Roman" panose="02020603050405020304" pitchFamily="18" charset="0"/>
              </a:rPr>
              <a:t>Sicrhau</a:t>
            </a:r>
            <a:r>
              <a:rPr lang="en-GB" sz="2201" dirty="0">
                <a:latin typeface="Arial" panose="020B0604020202020204" pitchFamily="34" charset="0"/>
                <a:ea typeface="Times New Roman" panose="02020603050405020304" pitchFamily="18" charset="0"/>
              </a:rPr>
              <a:t> bod </a:t>
            </a:r>
            <a:r>
              <a:rPr lang="en-GB" sz="2201" dirty="0" err="1">
                <a:latin typeface="Arial" panose="020B0604020202020204" pitchFamily="34" charset="0"/>
                <a:ea typeface="Times New Roman" panose="02020603050405020304" pitchFamily="18" charset="0"/>
              </a:rPr>
              <a:t>pob</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dysgwr</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teimlo’n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ddiogel</a:t>
            </a:r>
            <a:r>
              <a:rPr lang="en-GB" sz="2201" dirty="0">
                <a:latin typeface="Arial" panose="020B0604020202020204" pitchFamily="34" charset="0"/>
                <a:ea typeface="Times New Roman" panose="02020603050405020304" pitchFamily="18" charset="0"/>
              </a:rPr>
              <a:t> ac </a:t>
            </a:r>
            <a:r>
              <a:rPr lang="en-GB" sz="2201" dirty="0" err="1">
                <a:latin typeface="Arial" panose="020B0604020202020204" pitchFamily="34" charset="0"/>
                <a:ea typeface="Times New Roman" panose="02020603050405020304" pitchFamily="18" charset="0"/>
              </a:rPr>
              <a:t>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gyfforddus</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ym</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mhob</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ardal</a:t>
            </a:r>
            <a:r>
              <a:rPr lang="en-GB" sz="2201" dirty="0">
                <a:latin typeface="Arial" panose="020B0604020202020204" pitchFamily="34" charset="0"/>
                <a:ea typeface="Times New Roman" panose="02020603050405020304" pitchFamily="18" charset="0"/>
              </a:rPr>
              <a:t> o </a:t>
            </a:r>
            <a:r>
              <a:rPr lang="en-GB" sz="2201" dirty="0" err="1">
                <a:latin typeface="Arial" panose="020B0604020202020204" pitchFamily="34" charset="0"/>
                <a:ea typeface="Times New Roman" panose="02020603050405020304" pitchFamily="18" charset="0"/>
              </a:rPr>
              <a:t>adeiladau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tir</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mannau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rhithiol</a:t>
            </a:r>
            <a:r>
              <a:rPr lang="en-GB" sz="2201" dirty="0">
                <a:latin typeface="Arial" panose="020B0604020202020204" pitchFamily="34" charset="0"/>
                <a:ea typeface="Times New Roman" panose="02020603050405020304" pitchFamily="18" charset="0"/>
              </a:rPr>
              <a:t> a </a:t>
            </a:r>
            <a:r>
              <a:rPr lang="en-GB" sz="2201" dirty="0" err="1">
                <a:latin typeface="Arial" panose="020B0604020202020204" pitchFamily="34" charset="0"/>
                <a:ea typeface="Times New Roman" panose="02020603050405020304" pitchFamily="18" charset="0"/>
              </a:rPr>
              <a:t>thrafnidiaeth</a:t>
            </a:r>
            <a:r>
              <a:rPr lang="en-GB" sz="2201" dirty="0">
                <a:latin typeface="Arial" panose="020B0604020202020204" pitchFamily="34" charset="0"/>
                <a:ea typeface="Times New Roman" panose="02020603050405020304" pitchFamily="18" charset="0"/>
              </a:rPr>
              <a:t> y </a:t>
            </a:r>
            <a:r>
              <a:rPr lang="en-GB" sz="2201" dirty="0" err="1">
                <a:latin typeface="Arial" panose="020B0604020202020204" pitchFamily="34" charset="0"/>
                <a:ea typeface="Times New Roman" panose="02020603050405020304" pitchFamily="18" charset="0"/>
              </a:rPr>
              <a:t>coleg</a:t>
            </a:r>
            <a:r>
              <a:rPr lang="en-GB" sz="2201" dirty="0">
                <a:latin typeface="Arial" panose="020B0604020202020204" pitchFamily="34" charset="0"/>
                <a:ea typeface="Times New Roman" panose="02020603050405020304" pitchFamily="18" charset="0"/>
              </a:rPr>
              <a:t> </a:t>
            </a:r>
          </a:p>
          <a:p>
            <a:pPr marL="342904" indent="-342904">
              <a:spcAft>
                <a:spcPts val="1200"/>
              </a:spcAft>
              <a:buFont typeface="Symbol" panose="05050102010706020507" pitchFamily="18" charset="2"/>
              <a:buChar char=""/>
            </a:pPr>
            <a:r>
              <a:rPr lang="en-GB" sz="2201" dirty="0" err="1">
                <a:latin typeface="Arial" panose="020B0604020202020204" pitchFamily="34" charset="0"/>
                <a:ea typeface="Times New Roman" panose="02020603050405020304" pitchFamily="18" charset="0"/>
              </a:rPr>
              <a:t>Cofnodi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categoreiddio</a:t>
            </a:r>
            <a:r>
              <a:rPr lang="en-GB" sz="2201" dirty="0">
                <a:latin typeface="Arial" panose="020B0604020202020204" pitchFamily="34" charset="0"/>
                <a:ea typeface="Times New Roman" panose="02020603050405020304" pitchFamily="18" charset="0"/>
              </a:rPr>
              <a:t> a </a:t>
            </a:r>
            <a:r>
              <a:rPr lang="en-GB" sz="2201" dirty="0" err="1">
                <a:latin typeface="Arial" panose="020B0604020202020204" pitchFamily="34" charset="0"/>
                <a:ea typeface="Times New Roman" panose="02020603050405020304" pitchFamily="18" charset="0"/>
              </a:rPr>
              <a:t>dadansoddi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achosion</a:t>
            </a:r>
            <a:r>
              <a:rPr lang="en-GB" sz="2201" dirty="0">
                <a:latin typeface="Arial" panose="020B0604020202020204" pitchFamily="34" charset="0"/>
                <a:ea typeface="Times New Roman" panose="02020603050405020304" pitchFamily="18" charset="0"/>
              </a:rPr>
              <a:t> o </a:t>
            </a:r>
            <a:r>
              <a:rPr lang="en-GB" sz="2201" dirty="0" err="1">
                <a:latin typeface="Arial" panose="020B0604020202020204" pitchFamily="34" charset="0"/>
                <a:ea typeface="Times New Roman" panose="02020603050405020304" pitchFamily="18" charset="0"/>
              </a:rPr>
              <a:t>aflonyddu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ymosodiadau</a:t>
            </a:r>
            <a:r>
              <a:rPr lang="en-GB" sz="2201" dirty="0">
                <a:latin typeface="Arial" panose="020B0604020202020204" pitchFamily="34" charset="0"/>
                <a:ea typeface="Times New Roman" panose="02020603050405020304" pitchFamily="18" charset="0"/>
              </a:rPr>
              <a:t> a cham-</a:t>
            </a:r>
            <a:r>
              <a:rPr lang="en-GB" sz="2201" dirty="0" err="1">
                <a:latin typeface="Arial" panose="020B0604020202020204" pitchFamily="34" charset="0"/>
                <a:ea typeface="Times New Roman" panose="02020603050405020304" pitchFamily="18" charset="0"/>
              </a:rPr>
              <a:t>drin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rhywiol</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mewn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ffordd</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gyson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sy’n</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galluogi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arweinwyr</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a:t>
            </a:r>
            <a:r>
              <a:rPr lang="en-GB" sz="2201" dirty="0">
                <a:latin typeface="Arial" panose="020B0604020202020204" pitchFamily="34" charset="0"/>
                <a:ea typeface="Times New Roman" panose="02020603050405020304" pitchFamily="18" charset="0"/>
              </a:rPr>
              <a:t> nodi </a:t>
            </a:r>
            <a:r>
              <a:rPr lang="en-GB" sz="2201" dirty="0" err="1">
                <a:latin typeface="Arial" panose="020B0604020202020204" pitchFamily="34" charset="0"/>
                <a:ea typeface="Times New Roman" panose="02020603050405020304" pitchFamily="18" charset="0"/>
              </a:rPr>
              <a:t>tueddiadau</a:t>
            </a:r>
            <a:r>
              <a:rPr lang="en-GB" sz="2201" dirty="0">
                <a:latin typeface="Arial" panose="020B0604020202020204" pitchFamily="34" charset="0"/>
                <a:ea typeface="Times New Roman" panose="02020603050405020304" pitchFamily="18" charset="0"/>
              </a:rPr>
              <a:t> a </a:t>
            </a:r>
            <a:r>
              <a:rPr lang="en-GB" sz="2201" dirty="0" err="1">
                <a:latin typeface="Arial" panose="020B0604020202020204" pitchFamily="34" charset="0"/>
                <a:ea typeface="Times New Roman" panose="02020603050405020304" pitchFamily="18" charset="0"/>
              </a:rPr>
              <a:t>chymryd</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camau</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priodol</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ymateb</a:t>
            </a:r>
            <a:r>
              <a:rPr lang="en-GB" sz="2201" dirty="0">
                <a:latin typeface="Arial" panose="020B0604020202020204" pitchFamily="34" charset="0"/>
                <a:ea typeface="Times New Roman" panose="02020603050405020304" pitchFamily="18" charset="0"/>
              </a:rPr>
              <a:t> </a:t>
            </a:r>
            <a:r>
              <a:rPr lang="en-GB" sz="2201" dirty="0" err="1">
                <a:latin typeface="Arial" panose="020B0604020202020204" pitchFamily="34" charset="0"/>
                <a:ea typeface="Times New Roman" panose="02020603050405020304" pitchFamily="18" charset="0"/>
              </a:rPr>
              <a:t>iddynt</a:t>
            </a:r>
            <a:endParaRPr lang="en-GB" sz="2201" dirty="0">
              <a:latin typeface="Arial" panose="020B0604020202020204" pitchFamily="34" charset="0"/>
              <a:ea typeface="Times New Roman" panose="02020603050405020304" pitchFamily="18" charset="0"/>
            </a:endParaRPr>
          </a:p>
          <a:p>
            <a:pPr marL="0" indent="0">
              <a:buNone/>
            </a:pPr>
            <a:endParaRPr lang="en-GB" dirty="0"/>
          </a:p>
        </p:txBody>
      </p:sp>
      <p:pic>
        <p:nvPicPr>
          <p:cNvPr id="1026" name="Picture 2">
            <a:extLst>
              <a:ext uri="{FF2B5EF4-FFF2-40B4-BE49-F238E27FC236}">
                <a16:creationId xmlns:a16="http://schemas.microsoft.com/office/drawing/2014/main" id="{11BAB489-0378-63B2-0A68-19388F41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599" y="6176964"/>
            <a:ext cx="2057401" cy="7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790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38B6-5312-8F4D-6A70-64EF3B9AB08E}"/>
              </a:ext>
            </a:extLst>
          </p:cNvPr>
          <p:cNvSpPr>
            <a:spLocks noGrp="1"/>
          </p:cNvSpPr>
          <p:nvPr>
            <p:ph type="title"/>
          </p:nvPr>
        </p:nvSpPr>
        <p:spPr/>
        <p:txBody>
          <a:bodyPr>
            <a:normAutofit/>
          </a:bodyPr>
          <a:lstStyle/>
          <a:p>
            <a:r>
              <a:rPr lang="en-GB" sz="3600" b="1" dirty="0" err="1"/>
              <a:t>Argymhellion</a:t>
            </a:r>
            <a:endParaRPr lang="en-GB" sz="3600" b="1" dirty="0"/>
          </a:p>
        </p:txBody>
      </p:sp>
      <p:sp>
        <p:nvSpPr>
          <p:cNvPr id="3" name="Content Placeholder 2">
            <a:extLst>
              <a:ext uri="{FF2B5EF4-FFF2-40B4-BE49-F238E27FC236}">
                <a16:creationId xmlns:a16="http://schemas.microsoft.com/office/drawing/2014/main" id="{482A1C56-879F-DFBE-3875-C97F49FBA41A}"/>
              </a:ext>
            </a:extLst>
          </p:cNvPr>
          <p:cNvSpPr>
            <a:spLocks noGrp="1"/>
          </p:cNvSpPr>
          <p:nvPr>
            <p:ph idx="1"/>
          </p:nvPr>
        </p:nvSpPr>
        <p:spPr/>
        <p:txBody>
          <a:bodyPr>
            <a:normAutofit/>
          </a:bodyPr>
          <a:lstStyle/>
          <a:p>
            <a:pPr marL="0" indent="0">
              <a:spcAft>
                <a:spcPts val="1200"/>
              </a:spcAft>
              <a:buNone/>
            </a:pPr>
            <a:r>
              <a:rPr lang="en-GB" sz="1801" dirty="0">
                <a:latin typeface="Arial" panose="020B0604020202020204" pitchFamily="34" charset="0"/>
                <a:ea typeface="Times New Roman" panose="02020603050405020304" pitchFamily="18" charset="0"/>
              </a:rPr>
              <a:t>Fe </a:t>
            </a:r>
            <a:r>
              <a:rPr lang="en-GB" sz="1801" dirty="0" err="1">
                <a:latin typeface="Arial" panose="020B0604020202020204" pitchFamily="34" charset="0"/>
                <a:ea typeface="Times New Roman" panose="02020603050405020304" pitchFamily="18" charset="0"/>
              </a:rPr>
              <a:t>ddylai’r</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argymhellion</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canlynol</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gefnogi</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Llywodraeth</a:t>
            </a:r>
            <a:r>
              <a:rPr lang="en-GB" sz="1801" dirty="0">
                <a:latin typeface="Arial" panose="020B0604020202020204" pitchFamily="34" charset="0"/>
                <a:ea typeface="Times New Roman" panose="02020603050405020304" pitchFamily="18" charset="0"/>
              </a:rPr>
              <a:t> Cymru </a:t>
            </a:r>
            <a:r>
              <a:rPr lang="en-GB" sz="1801" dirty="0" err="1">
                <a:latin typeface="Arial" panose="020B0604020202020204" pitchFamily="34" charset="0"/>
                <a:ea typeface="Times New Roman" panose="02020603050405020304" pitchFamily="18" charset="0"/>
              </a:rPr>
              <a:t>gyda’r</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gwaith</a:t>
            </a:r>
            <a:r>
              <a:rPr lang="en-GB" sz="1801" dirty="0">
                <a:latin typeface="Arial" panose="020B0604020202020204" pitchFamily="34" charset="0"/>
                <a:ea typeface="Times New Roman" panose="02020603050405020304" pitchFamily="18" charset="0"/>
              </a:rPr>
              <a:t> o </a:t>
            </a:r>
            <a:r>
              <a:rPr lang="en-GB" sz="1801" dirty="0" err="1">
                <a:latin typeface="Arial" panose="020B0604020202020204" pitchFamily="34" charset="0"/>
                <a:ea typeface="Times New Roman" panose="02020603050405020304" pitchFamily="18" charset="0"/>
              </a:rPr>
              <a:t>olrhain</a:t>
            </a:r>
            <a:r>
              <a:rPr lang="en-GB" sz="1801" dirty="0">
                <a:latin typeface="Arial" panose="020B0604020202020204" pitchFamily="34" charset="0"/>
                <a:ea typeface="Times New Roman" panose="02020603050405020304" pitchFamily="18" charset="0"/>
              </a:rPr>
              <a:t> a </a:t>
            </a:r>
            <a:r>
              <a:rPr lang="en-GB" sz="1801" dirty="0" err="1">
                <a:latin typeface="Arial" panose="020B0604020202020204" pitchFamily="34" charset="0"/>
                <a:ea typeface="Times New Roman" panose="02020603050405020304" pitchFamily="18" charset="0"/>
              </a:rPr>
              <a:t>delio</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gydag</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achosion</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sy’n</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ymwneud</a:t>
            </a:r>
            <a:r>
              <a:rPr lang="en-GB" sz="1801" dirty="0">
                <a:latin typeface="Arial" panose="020B0604020202020204" pitchFamily="34" charset="0"/>
                <a:ea typeface="Times New Roman" panose="02020603050405020304" pitchFamily="18" charset="0"/>
              </a:rPr>
              <a:t> ac </a:t>
            </a:r>
            <a:r>
              <a:rPr lang="en-GB" sz="1801" dirty="0" err="1">
                <a:latin typeface="Arial" panose="020B0604020202020204" pitchFamily="34" charset="0"/>
                <a:ea typeface="Times New Roman" panose="02020603050405020304" pitchFamily="18" charset="0"/>
              </a:rPr>
              <a:t>aflonyddu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rhywiol</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rhwng</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cyfoedion</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ymhlith</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dysgwyr</a:t>
            </a:r>
            <a:r>
              <a:rPr lang="en-GB" sz="1801" dirty="0">
                <a:latin typeface="Arial" panose="020B0604020202020204" pitchFamily="34" charset="0"/>
                <a:ea typeface="Times New Roman" panose="02020603050405020304" pitchFamily="18" charset="0"/>
              </a:rPr>
              <a:t> 16-18 </a:t>
            </a:r>
            <a:r>
              <a:rPr lang="en-GB" sz="1801" dirty="0" err="1">
                <a:latin typeface="Arial" panose="020B0604020202020204" pitchFamily="34" charset="0"/>
                <a:ea typeface="Times New Roman" panose="02020603050405020304" pitchFamily="18" charset="0"/>
              </a:rPr>
              <a:t>oed</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ynghyd</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a’r</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colegau</a:t>
            </a:r>
            <a:r>
              <a:rPr lang="en-GB" sz="1801" dirty="0">
                <a:latin typeface="Arial" panose="020B0604020202020204" pitchFamily="34" charset="0"/>
                <a:ea typeface="Times New Roman" panose="02020603050405020304" pitchFamily="18" charset="0"/>
              </a:rPr>
              <a:t>:</a:t>
            </a:r>
          </a:p>
          <a:p>
            <a:pPr marL="342904" indent="-342904">
              <a:spcAft>
                <a:spcPts val="1200"/>
              </a:spcAft>
              <a:buFont typeface="Symbol" panose="05050102010706020507" pitchFamily="18" charset="2"/>
              <a:buChar char=""/>
            </a:pPr>
            <a:r>
              <a:rPr lang="en-GB" sz="1801" dirty="0" err="1">
                <a:latin typeface="Arial" panose="020B0604020202020204" pitchFamily="34" charset="0"/>
                <a:ea typeface="Times New Roman" panose="02020603050405020304" pitchFamily="18" charset="0"/>
              </a:rPr>
              <a:t>Ei</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gwneud</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yn</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glir</a:t>
            </a:r>
            <a:r>
              <a:rPr lang="en-GB" sz="1801" dirty="0">
                <a:latin typeface="Arial" panose="020B0604020202020204" pitchFamily="34" charset="0"/>
                <a:ea typeface="Times New Roman" panose="02020603050405020304" pitchFamily="18" charset="0"/>
              </a:rPr>
              <a:t> pa </a:t>
            </a:r>
            <a:r>
              <a:rPr lang="en-GB" sz="1801" dirty="0" err="1">
                <a:latin typeface="Arial" panose="020B0604020202020204" pitchFamily="34" charset="0"/>
                <a:ea typeface="Times New Roman" panose="02020603050405020304" pitchFamily="18" charset="0"/>
              </a:rPr>
              <a:t>agweddau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ar</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arweiniad</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addysg</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Llywodraeth</a:t>
            </a:r>
            <a:r>
              <a:rPr lang="en-GB" sz="1801" dirty="0">
                <a:latin typeface="Arial" panose="020B0604020202020204" pitchFamily="34" charset="0"/>
                <a:ea typeface="Times New Roman" panose="02020603050405020304" pitchFamily="18" charset="0"/>
              </a:rPr>
              <a:t> Cymru </a:t>
            </a:r>
            <a:r>
              <a:rPr lang="en-GB" sz="1801" dirty="0" err="1">
                <a:latin typeface="Arial" panose="020B0604020202020204" pitchFamily="34" charset="0"/>
                <a:ea typeface="Times New Roman" panose="02020603050405020304" pitchFamily="18" charset="0"/>
              </a:rPr>
              <a:t>yn</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ymwneud</a:t>
            </a:r>
            <a:r>
              <a:rPr lang="en-GB" sz="1801" dirty="0">
                <a:latin typeface="Arial" panose="020B0604020202020204" pitchFamily="34" charset="0"/>
                <a:ea typeface="Times New Roman" panose="02020603050405020304" pitchFamily="18" charset="0"/>
              </a:rPr>
              <a:t> ag </a:t>
            </a:r>
            <a:r>
              <a:rPr lang="en-GB" sz="1801" dirty="0" err="1">
                <a:latin typeface="Arial" panose="020B0604020202020204" pitchFamily="34" charset="0"/>
                <a:ea typeface="Times New Roman" panose="02020603050405020304" pitchFamily="18" charset="0"/>
              </a:rPr>
              <a:t>aflonyddu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rhywiol</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sy’n</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berthnasol</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i</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golegau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addysg</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bellach</a:t>
            </a:r>
            <a:r>
              <a:rPr lang="en-GB" sz="1801" dirty="0">
                <a:latin typeface="Arial" panose="020B0604020202020204" pitchFamily="34" charset="0"/>
                <a:ea typeface="Times New Roman" panose="02020603050405020304" pitchFamily="18" charset="0"/>
              </a:rPr>
              <a:t> a </a:t>
            </a:r>
            <a:r>
              <a:rPr lang="en-GB" sz="1801" dirty="0" err="1">
                <a:latin typeface="Arial" panose="020B0604020202020204" pitchFamily="34" charset="0"/>
                <a:ea typeface="Times New Roman" panose="02020603050405020304" pitchFamily="18" charset="0"/>
              </a:rPr>
              <a:t>chadarnhau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unrhyw</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wahaniaethau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rhwng</a:t>
            </a:r>
            <a:r>
              <a:rPr lang="en-GB" sz="1801" dirty="0">
                <a:latin typeface="Arial" panose="020B0604020202020204" pitchFamily="34" charset="0"/>
                <a:ea typeface="Times New Roman" panose="02020603050405020304" pitchFamily="18" charset="0"/>
              </a:rPr>
              <a:t> y </a:t>
            </a:r>
            <a:r>
              <a:rPr lang="en-GB" sz="1801" dirty="0" err="1">
                <a:latin typeface="Arial" panose="020B0604020202020204" pitchFamily="34" charset="0"/>
                <a:ea typeface="Times New Roman" panose="02020603050405020304" pitchFamily="18" charset="0"/>
              </a:rPr>
              <a:t>gofynion</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mewn</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ysgolion</a:t>
            </a:r>
            <a:r>
              <a:rPr lang="en-GB" sz="1801" dirty="0">
                <a:latin typeface="Arial" panose="020B0604020202020204" pitchFamily="34" charset="0"/>
                <a:ea typeface="Times New Roman" panose="02020603050405020304" pitchFamily="18" charset="0"/>
              </a:rPr>
              <a:t> a </a:t>
            </a:r>
            <a:r>
              <a:rPr lang="en-GB" sz="1801" dirty="0" err="1">
                <a:latin typeface="Arial" panose="020B0604020202020204" pitchFamily="34" charset="0"/>
                <a:ea typeface="Times New Roman" panose="02020603050405020304" pitchFamily="18" charset="0"/>
              </a:rPr>
              <a:t>cholegau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addysg</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bellach</a:t>
            </a:r>
            <a:endParaRPr lang="en-GB" sz="1801" dirty="0">
              <a:latin typeface="Arial" panose="020B0604020202020204" pitchFamily="34" charset="0"/>
              <a:ea typeface="Times New Roman" panose="02020603050405020304" pitchFamily="18" charset="0"/>
            </a:endParaRPr>
          </a:p>
          <a:p>
            <a:pPr marL="342904" indent="-342904">
              <a:spcAft>
                <a:spcPts val="1200"/>
              </a:spcAft>
              <a:buFont typeface="Symbol" panose="05050102010706020507" pitchFamily="18" charset="2"/>
              <a:buChar char=""/>
            </a:pPr>
            <a:r>
              <a:rPr lang="en-GB" sz="1801" dirty="0" err="1">
                <a:latin typeface="Arial" panose="020B0604020202020204" pitchFamily="34" charset="0"/>
                <a:ea typeface="Times New Roman" panose="02020603050405020304" pitchFamily="18" charset="0"/>
              </a:rPr>
              <a:t>Darparu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arweiniad</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priodol</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i</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golegau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i’w</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helpu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i</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fabwysiadu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ymagwedd</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gydlynus</a:t>
            </a:r>
            <a:r>
              <a:rPr lang="en-GB" sz="1801" dirty="0">
                <a:latin typeface="Arial" panose="020B0604020202020204" pitchFamily="34" charset="0"/>
                <a:ea typeface="Times New Roman" panose="02020603050405020304" pitchFamily="18" charset="0"/>
              </a:rPr>
              <a:t> a </a:t>
            </a:r>
            <a:r>
              <a:rPr lang="en-GB" sz="1801" dirty="0" err="1">
                <a:latin typeface="Arial" panose="020B0604020202020204" pitchFamily="34" charset="0"/>
                <a:ea typeface="Times New Roman" panose="02020603050405020304" pitchFamily="18" charset="0"/>
              </a:rPr>
              <a:t>chyson</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tuag</a:t>
            </a:r>
            <a:r>
              <a:rPr lang="en-GB" sz="1801" dirty="0">
                <a:latin typeface="Arial" panose="020B0604020202020204" pitchFamily="34" charset="0"/>
                <a:ea typeface="Times New Roman" panose="02020603050405020304" pitchFamily="18" charset="0"/>
              </a:rPr>
              <a:t> at </a:t>
            </a:r>
            <a:r>
              <a:rPr lang="en-GB" sz="1801" dirty="0" err="1">
                <a:latin typeface="Arial" panose="020B0604020202020204" pitchFamily="34" charset="0"/>
                <a:ea typeface="Times New Roman" panose="02020603050405020304" pitchFamily="18" charset="0"/>
              </a:rPr>
              <a:t>gofnodi</a:t>
            </a:r>
            <a:r>
              <a:rPr lang="en-GB" sz="1801" dirty="0">
                <a:latin typeface="Arial" panose="020B0604020202020204" pitchFamily="34" charset="0"/>
                <a:ea typeface="Times New Roman" panose="02020603050405020304" pitchFamily="18" charset="0"/>
              </a:rPr>
              <a:t> a </a:t>
            </a:r>
            <a:r>
              <a:rPr lang="en-GB" sz="1801" dirty="0" err="1">
                <a:latin typeface="Arial" panose="020B0604020202020204" pitchFamily="34" charset="0"/>
                <a:ea typeface="Times New Roman" panose="02020603050405020304" pitchFamily="18" charset="0"/>
              </a:rPr>
              <a:t>chategoreiddio</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achosion</a:t>
            </a:r>
            <a:r>
              <a:rPr lang="en-GB" sz="1801" dirty="0">
                <a:latin typeface="Arial" panose="020B0604020202020204" pitchFamily="34" charset="0"/>
                <a:ea typeface="Times New Roman" panose="02020603050405020304" pitchFamily="18" charset="0"/>
              </a:rPr>
              <a:t> o </a:t>
            </a:r>
            <a:r>
              <a:rPr lang="en-GB" sz="1801" dirty="0" err="1">
                <a:latin typeface="Arial" panose="020B0604020202020204" pitchFamily="34" charset="0"/>
                <a:ea typeface="Times New Roman" panose="02020603050405020304" pitchFamily="18" charset="0"/>
              </a:rPr>
              <a:t>aflonyddu</a:t>
            </a:r>
            <a:r>
              <a:rPr lang="en-GB" sz="1801" dirty="0">
                <a:latin typeface="Arial" panose="020B0604020202020204" pitchFamily="34" charset="0"/>
                <a:ea typeface="Times New Roman" panose="02020603050405020304" pitchFamily="18" charset="0"/>
              </a:rPr>
              <a:t> </a:t>
            </a:r>
            <a:r>
              <a:rPr lang="en-GB" sz="1801" dirty="0" err="1">
                <a:latin typeface="Arial" panose="020B0604020202020204" pitchFamily="34" charset="0"/>
                <a:ea typeface="Times New Roman" panose="02020603050405020304" pitchFamily="18" charset="0"/>
              </a:rPr>
              <a:t>rhywiol</a:t>
            </a:r>
            <a:endParaRPr lang="en-GB" sz="1801" dirty="0">
              <a:latin typeface="Arial" panose="020B0604020202020204" pitchFamily="34" charset="0"/>
              <a:ea typeface="Times New Roman" panose="02020603050405020304" pitchFamily="18" charset="0"/>
            </a:endParaRPr>
          </a:p>
          <a:p>
            <a:pPr marL="0" indent="0">
              <a:buNone/>
            </a:pPr>
            <a:endParaRPr lang="en-GB" dirty="0"/>
          </a:p>
        </p:txBody>
      </p:sp>
      <p:pic>
        <p:nvPicPr>
          <p:cNvPr id="1026" name="Picture 2">
            <a:extLst>
              <a:ext uri="{FF2B5EF4-FFF2-40B4-BE49-F238E27FC236}">
                <a16:creationId xmlns:a16="http://schemas.microsoft.com/office/drawing/2014/main" id="{11BAB489-0378-63B2-0A68-19388F41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599" y="6176964"/>
            <a:ext cx="2057401" cy="7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16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p:nvPr/>
        </p:nvSpPr>
        <p:spPr>
          <a:xfrm>
            <a:off x="0" y="995100"/>
            <a:ext cx="121920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16" name="Google Shape;116;p20"/>
          <p:cNvSpPr txBox="1">
            <a:spLocks noGrp="1"/>
          </p:cNvSpPr>
          <p:nvPr>
            <p:ph type="ctrTitle"/>
          </p:nvPr>
        </p:nvSpPr>
        <p:spPr>
          <a:xfrm>
            <a:off x="-94733" y="-817633"/>
            <a:ext cx="11871200" cy="2736800"/>
          </a:xfrm>
          <a:prstGeom prst="rect">
            <a:avLst/>
          </a:prstGeom>
        </p:spPr>
        <p:txBody>
          <a:bodyPr spcFirstLastPara="1" vert="horz" wrap="square" lIns="121900" tIns="121900" rIns="121900" bIns="121900" rtlCol="0" anchor="b" anchorCtr="0">
            <a:normAutofit/>
          </a:bodyPr>
          <a:lstStyle/>
          <a:p>
            <a:pPr>
              <a:spcBef>
                <a:spcPts val="0"/>
              </a:spcBef>
            </a:pPr>
            <a:r>
              <a:rPr lang="en-GB" sz="4400">
                <a:solidFill>
                  <a:schemeClr val="lt1"/>
                </a:solidFill>
                <a:latin typeface="Montserrat Black"/>
                <a:ea typeface="Montserrat Black"/>
                <a:cs typeface="Montserrat Black"/>
                <a:sym typeface="Montserrat Black"/>
              </a:rPr>
              <a:t>Prosiect Cam-drin Rhwng Cyfoedion</a:t>
            </a:r>
            <a:r>
              <a:rPr lang="en-GB" sz="4933">
                <a:solidFill>
                  <a:schemeClr val="lt1"/>
                </a:solidFill>
                <a:latin typeface="Montserrat Black"/>
                <a:ea typeface="Montserrat Black"/>
                <a:cs typeface="Montserrat Black"/>
                <a:sym typeface="Montserrat Black"/>
              </a:rPr>
              <a:t> </a:t>
            </a:r>
            <a:r>
              <a:rPr lang="en-GB" sz="3733">
                <a:solidFill>
                  <a:schemeClr val="lt1"/>
                </a:solidFill>
                <a:latin typeface="Montserrat Black"/>
                <a:ea typeface="Montserrat Black"/>
                <a:cs typeface="Montserrat Black"/>
                <a:sym typeface="Montserrat Black"/>
              </a:rPr>
              <a:t> </a:t>
            </a:r>
            <a:endParaRPr sz="3733">
              <a:solidFill>
                <a:schemeClr val="lt1"/>
              </a:solidFill>
              <a:latin typeface="Montserrat Black"/>
              <a:ea typeface="Montserrat Black"/>
              <a:cs typeface="Montserrat Black"/>
              <a:sym typeface="Montserrat Black"/>
            </a:endParaRPr>
          </a:p>
        </p:txBody>
      </p:sp>
      <p:sp>
        <p:nvSpPr>
          <p:cNvPr id="117" name="Google Shape;117;p20"/>
          <p:cNvSpPr txBox="1">
            <a:spLocks noGrp="1"/>
          </p:cNvSpPr>
          <p:nvPr>
            <p:ph type="subTitle" idx="1"/>
          </p:nvPr>
        </p:nvSpPr>
        <p:spPr>
          <a:xfrm>
            <a:off x="415600" y="1817567"/>
            <a:ext cx="11360800" cy="1056800"/>
          </a:xfrm>
          <a:prstGeom prst="rect">
            <a:avLst/>
          </a:prstGeom>
        </p:spPr>
        <p:txBody>
          <a:bodyPr spcFirstLastPara="1" vert="horz" wrap="square" lIns="121900" tIns="121900" rIns="121900" bIns="121900" rtlCol="0" anchor="t" anchorCtr="0">
            <a:normAutofit/>
          </a:bodyPr>
          <a:lstStyle/>
          <a:p>
            <a:pPr>
              <a:spcBef>
                <a:spcPts val="0"/>
              </a:spcBef>
            </a:pPr>
            <a:r>
              <a:rPr lang="en-GB" sz="2867">
                <a:solidFill>
                  <a:schemeClr val="dk1"/>
                </a:solidFill>
                <a:latin typeface="Montserrat Black"/>
                <a:ea typeface="Montserrat Black"/>
                <a:cs typeface="Montserrat Black"/>
                <a:sym typeface="Montserrat Black"/>
              </a:rPr>
              <a:t>Prosiect AB cydweithredol wedi’i ariannu gan Lywodraeth Cymru</a:t>
            </a:r>
            <a:endParaRPr sz="2867">
              <a:solidFill>
                <a:schemeClr val="dk1"/>
              </a:solidFill>
              <a:latin typeface="Montserrat Black"/>
              <a:ea typeface="Montserrat Black"/>
              <a:cs typeface="Montserrat Black"/>
              <a:sym typeface="Montserrat Black"/>
            </a:endParaRPr>
          </a:p>
          <a:p>
            <a:pPr algn="l">
              <a:spcBef>
                <a:spcPts val="0"/>
              </a:spcBef>
            </a:pPr>
            <a:endParaRPr/>
          </a:p>
        </p:txBody>
      </p:sp>
      <p:sp>
        <p:nvSpPr>
          <p:cNvPr id="118" name="Google Shape;118;p20"/>
          <p:cNvSpPr txBox="1"/>
          <p:nvPr/>
        </p:nvSpPr>
        <p:spPr>
          <a:xfrm>
            <a:off x="2357400" y="3429000"/>
            <a:ext cx="7477200" cy="2637600"/>
          </a:xfrm>
          <a:prstGeom prst="rect">
            <a:avLst/>
          </a:prstGeom>
          <a:noFill/>
          <a:ln>
            <a:noFill/>
          </a:ln>
        </p:spPr>
        <p:txBody>
          <a:bodyPr spcFirstLastPara="1" wrap="square" lIns="121900" tIns="121900" rIns="121900" bIns="121900" anchor="t" anchorCtr="0">
            <a:noAutofit/>
          </a:bodyPr>
          <a:lstStyle/>
          <a:p>
            <a:pPr algn="ctr"/>
            <a:r>
              <a:rPr lang="en-GB" sz="2933">
                <a:latin typeface="Montserrat Black"/>
                <a:ea typeface="Montserrat Black"/>
                <a:cs typeface="Montserrat Black"/>
                <a:sym typeface="Montserrat Black"/>
              </a:rPr>
              <a:t>Alice Churm </a:t>
            </a:r>
            <a:br>
              <a:rPr lang="en-GB" sz="2933">
                <a:latin typeface="Montserrat Black"/>
                <a:ea typeface="Montserrat Black"/>
                <a:cs typeface="Montserrat Black"/>
                <a:sym typeface="Montserrat Black"/>
              </a:rPr>
            </a:br>
            <a:r>
              <a:rPr lang="en-GB" sz="2000">
                <a:latin typeface="Montserrat"/>
                <a:ea typeface="Montserrat"/>
                <a:cs typeface="Montserrat"/>
                <a:sym typeface="Montserrat"/>
              </a:rPr>
              <a:t>(Hi/Hon) </a:t>
            </a:r>
            <a:endParaRPr sz="2000">
              <a:latin typeface="Montserrat"/>
              <a:ea typeface="Montserrat"/>
              <a:cs typeface="Montserrat"/>
              <a:sym typeface="Montserrat"/>
            </a:endParaRPr>
          </a:p>
          <a:p>
            <a:pPr algn="ctr"/>
            <a:endParaRPr sz="2400">
              <a:latin typeface="Montserrat"/>
              <a:ea typeface="Montserrat"/>
              <a:cs typeface="Montserrat"/>
              <a:sym typeface="Montserrat"/>
            </a:endParaRPr>
          </a:p>
          <a:p>
            <a:pPr algn="ctr"/>
            <a:r>
              <a:rPr lang="en-GB" sz="2133">
                <a:latin typeface="Montserrat"/>
                <a:ea typeface="Montserrat"/>
                <a:cs typeface="Montserrat"/>
                <a:sym typeface="Montserrat"/>
              </a:rPr>
              <a:t>Cydlynydd Cydraddoldeb ac Amrywiaeth </a:t>
            </a:r>
            <a:br>
              <a:rPr lang="en-GB" sz="2133">
                <a:latin typeface="Montserrat"/>
                <a:ea typeface="Montserrat"/>
                <a:cs typeface="Montserrat"/>
                <a:sym typeface="Montserrat"/>
              </a:rPr>
            </a:br>
            <a:r>
              <a:rPr lang="en-GB" sz="2133" i="1">
                <a:latin typeface="Montserrat"/>
                <a:ea typeface="Montserrat"/>
                <a:cs typeface="Montserrat"/>
                <a:sym typeface="Montserrat"/>
              </a:rPr>
              <a:t>Coleg Cambria</a:t>
            </a:r>
            <a:endParaRPr sz="2133" i="1">
              <a:latin typeface="Montserrat"/>
              <a:ea typeface="Montserrat"/>
              <a:cs typeface="Montserrat"/>
              <a:sym typeface="Montserrat"/>
            </a:endParaRPr>
          </a:p>
          <a:p>
            <a:pPr algn="ctr"/>
            <a:endParaRPr sz="2133" i="1">
              <a:latin typeface="Montserrat"/>
              <a:ea typeface="Montserrat"/>
              <a:cs typeface="Montserrat"/>
              <a:sym typeface="Montserrat"/>
            </a:endParaRPr>
          </a:p>
          <a:p>
            <a:pPr algn="ctr"/>
            <a:r>
              <a:rPr lang="en-GB" sz="2133" b="1">
                <a:latin typeface="Montserrat"/>
                <a:ea typeface="Montserrat"/>
                <a:cs typeface="Montserrat"/>
                <a:sym typeface="Montserrat"/>
              </a:rPr>
              <a:t>alice.churm@cambria.ac.uk</a:t>
            </a:r>
            <a:endParaRPr sz="2133" b="1">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24" name="Google Shape;124;p21"/>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Prosiect Cydweithredol</a:t>
            </a:r>
            <a:endParaRPr>
              <a:solidFill>
                <a:schemeClr val="lt1"/>
              </a:solidFill>
              <a:latin typeface="Montserrat ExtraBold"/>
              <a:ea typeface="Montserrat ExtraBold"/>
              <a:cs typeface="Montserrat ExtraBold"/>
              <a:sym typeface="Montserrat ExtraBold"/>
            </a:endParaRPr>
          </a:p>
        </p:txBody>
      </p:sp>
      <p:pic>
        <p:nvPicPr>
          <p:cNvPr id="125" name="Google Shape;125;p21"/>
          <p:cNvPicPr preferRelativeResize="0"/>
          <p:nvPr/>
        </p:nvPicPr>
        <p:blipFill>
          <a:blip r:embed="rId3">
            <a:alphaModFix/>
          </a:blip>
          <a:stretch>
            <a:fillRect/>
          </a:stretch>
        </p:blipFill>
        <p:spPr>
          <a:xfrm>
            <a:off x="3753901" y="4005150"/>
            <a:ext cx="2815967" cy="1284367"/>
          </a:xfrm>
          <a:prstGeom prst="rect">
            <a:avLst/>
          </a:prstGeom>
          <a:noFill/>
          <a:ln>
            <a:noFill/>
          </a:ln>
        </p:spPr>
      </p:pic>
      <p:pic>
        <p:nvPicPr>
          <p:cNvPr id="126" name="Google Shape;126;p21"/>
          <p:cNvPicPr preferRelativeResize="0"/>
          <p:nvPr/>
        </p:nvPicPr>
        <p:blipFill>
          <a:blip r:embed="rId4">
            <a:alphaModFix/>
          </a:blip>
          <a:stretch>
            <a:fillRect/>
          </a:stretch>
        </p:blipFill>
        <p:spPr>
          <a:xfrm>
            <a:off x="221733" y="3876267"/>
            <a:ext cx="3084267" cy="1542133"/>
          </a:xfrm>
          <a:prstGeom prst="rect">
            <a:avLst/>
          </a:prstGeom>
          <a:noFill/>
          <a:ln>
            <a:noFill/>
          </a:ln>
        </p:spPr>
      </p:pic>
      <p:pic>
        <p:nvPicPr>
          <p:cNvPr id="127" name="Google Shape;127;p21"/>
          <p:cNvPicPr preferRelativeResize="0"/>
          <p:nvPr/>
        </p:nvPicPr>
        <p:blipFill>
          <a:blip r:embed="rId5">
            <a:alphaModFix/>
          </a:blip>
          <a:stretch>
            <a:fillRect/>
          </a:stretch>
        </p:blipFill>
        <p:spPr>
          <a:xfrm>
            <a:off x="7017767" y="3698132"/>
            <a:ext cx="1720267" cy="1720267"/>
          </a:xfrm>
          <a:prstGeom prst="rect">
            <a:avLst/>
          </a:prstGeom>
          <a:noFill/>
          <a:ln>
            <a:noFill/>
          </a:ln>
        </p:spPr>
      </p:pic>
      <p:pic>
        <p:nvPicPr>
          <p:cNvPr id="128" name="Google Shape;128;p21"/>
          <p:cNvPicPr preferRelativeResize="0"/>
          <p:nvPr/>
        </p:nvPicPr>
        <p:blipFill>
          <a:blip r:embed="rId6">
            <a:alphaModFix/>
          </a:blip>
          <a:stretch>
            <a:fillRect/>
          </a:stretch>
        </p:blipFill>
        <p:spPr>
          <a:xfrm>
            <a:off x="7733832" y="2156534"/>
            <a:ext cx="2376001" cy="1165332"/>
          </a:xfrm>
          <a:prstGeom prst="rect">
            <a:avLst/>
          </a:prstGeom>
          <a:noFill/>
          <a:ln>
            <a:noFill/>
          </a:ln>
        </p:spPr>
      </p:pic>
      <p:pic>
        <p:nvPicPr>
          <p:cNvPr id="129" name="Google Shape;129;p21"/>
          <p:cNvPicPr preferRelativeResize="0"/>
          <p:nvPr/>
        </p:nvPicPr>
        <p:blipFill>
          <a:blip r:embed="rId7">
            <a:alphaModFix/>
          </a:blip>
          <a:stretch>
            <a:fillRect/>
          </a:stretch>
        </p:blipFill>
        <p:spPr>
          <a:xfrm>
            <a:off x="4641767" y="2237281"/>
            <a:ext cx="2376000" cy="1003843"/>
          </a:xfrm>
          <a:prstGeom prst="rect">
            <a:avLst/>
          </a:prstGeom>
          <a:noFill/>
          <a:ln>
            <a:noFill/>
          </a:ln>
        </p:spPr>
      </p:pic>
      <p:pic>
        <p:nvPicPr>
          <p:cNvPr id="130" name="Google Shape;130;p21"/>
          <p:cNvPicPr preferRelativeResize="0"/>
          <p:nvPr/>
        </p:nvPicPr>
        <p:blipFill rotWithShape="1">
          <a:blip r:embed="rId8">
            <a:alphaModFix/>
          </a:blip>
          <a:srcRect l="24019" t="51998" r="48353" b="30145"/>
          <a:stretch/>
        </p:blipFill>
        <p:spPr>
          <a:xfrm>
            <a:off x="8868764" y="3945950"/>
            <a:ext cx="2815965" cy="1224633"/>
          </a:xfrm>
          <a:prstGeom prst="rect">
            <a:avLst/>
          </a:prstGeom>
          <a:noFill/>
          <a:ln>
            <a:noFill/>
          </a:ln>
        </p:spPr>
      </p:pic>
      <p:pic>
        <p:nvPicPr>
          <p:cNvPr id="131" name="Google Shape;131;p21"/>
          <p:cNvPicPr preferRelativeResize="0"/>
          <p:nvPr/>
        </p:nvPicPr>
        <p:blipFill rotWithShape="1">
          <a:blip r:embed="rId9">
            <a:alphaModFix/>
          </a:blip>
          <a:srcRect l="23178" t="49345" r="49692" b="33297"/>
          <a:stretch/>
        </p:blipFill>
        <p:spPr>
          <a:xfrm>
            <a:off x="1139167" y="2187233"/>
            <a:ext cx="2564403" cy="11039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415600" y="1288167"/>
            <a:ext cx="11360800" cy="4759600"/>
          </a:xfrm>
          <a:prstGeom prst="rect">
            <a:avLst/>
          </a:prstGeom>
          <a:noFill/>
          <a:ln>
            <a:noFill/>
          </a:ln>
        </p:spPr>
        <p:txBody>
          <a:bodyPr spcFirstLastPara="1" wrap="square" lIns="121900" tIns="121900" rIns="121900" bIns="121900" anchor="t" anchorCtr="0">
            <a:noAutofit/>
          </a:bodyPr>
          <a:lstStyle/>
          <a:p>
            <a:pPr marL="609585" indent="-423323">
              <a:buSzPts val="1400"/>
              <a:buFont typeface="Montserrat Black"/>
              <a:buChar char="●"/>
            </a:pPr>
            <a:r>
              <a:rPr lang="en-GB" sz="1400" dirty="0" err="1">
                <a:latin typeface="Montserrat Black"/>
                <a:ea typeface="Montserrat Black"/>
                <a:cs typeface="Montserrat Black"/>
                <a:sym typeface="Montserrat Black"/>
              </a:rPr>
              <a:t>Mynd</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i’r</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afael</a:t>
            </a:r>
            <a:r>
              <a:rPr lang="en-GB" sz="1400" dirty="0">
                <a:latin typeface="Montserrat Black"/>
                <a:ea typeface="Montserrat Black"/>
                <a:cs typeface="Montserrat Black"/>
                <a:sym typeface="Montserrat Black"/>
              </a:rPr>
              <a:t> â Cham-</a:t>
            </a:r>
            <a:r>
              <a:rPr lang="en-GB" sz="1400" dirty="0" err="1">
                <a:latin typeface="Montserrat Black"/>
                <a:ea typeface="Montserrat Black"/>
                <a:cs typeface="Montserrat Black"/>
                <a:sym typeface="Montserrat Black"/>
              </a:rPr>
              <a:t>drin</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rhwng</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Cyfoedion</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yn</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gyffredinol</a:t>
            </a:r>
            <a:r>
              <a:rPr lang="en-GB" sz="1400" dirty="0">
                <a:latin typeface="Montserrat Black"/>
                <a:ea typeface="Montserrat Black"/>
                <a:cs typeface="Montserrat Black"/>
                <a:sym typeface="Montserrat Black"/>
              </a:rPr>
              <a:t> </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err="1">
                <a:latin typeface="Montserrat"/>
                <a:ea typeface="Montserrat"/>
                <a:cs typeface="Montserrat"/>
                <a:sym typeface="Montserrat"/>
              </a:rPr>
              <a:t>Gwahaniaethu</a:t>
            </a:r>
            <a:endParaRPr sz="1400" dirty="0">
              <a:latin typeface="Montserrat"/>
              <a:ea typeface="Montserrat"/>
              <a:cs typeface="Montserrat"/>
              <a:sym typeface="Montserrat"/>
            </a:endParaRPr>
          </a:p>
          <a:p>
            <a:pPr marL="1219170" lvl="1" indent="-423323">
              <a:buSzPts val="1400"/>
              <a:buFont typeface="Montserrat"/>
              <a:buChar char="○"/>
            </a:pPr>
            <a:r>
              <a:rPr lang="en-GB" sz="1400" dirty="0" err="1">
                <a:latin typeface="Montserrat"/>
                <a:ea typeface="Montserrat"/>
                <a:cs typeface="Montserrat"/>
                <a:sym typeface="Montserrat"/>
              </a:rPr>
              <a:t>Lleferydd</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Casineb</a:t>
            </a:r>
            <a:endParaRPr sz="1400" dirty="0">
              <a:latin typeface="Montserrat"/>
              <a:ea typeface="Montserrat"/>
              <a:cs typeface="Montserrat"/>
              <a:sym typeface="Montserrat"/>
            </a:endParaRPr>
          </a:p>
          <a:p>
            <a:pPr marL="1219170" lvl="1" indent="-423323">
              <a:buSzPts val="1400"/>
              <a:buFont typeface="Montserrat"/>
              <a:buChar char="○"/>
            </a:pPr>
            <a:r>
              <a:rPr lang="en-GB" sz="1400" dirty="0" err="1">
                <a:latin typeface="Montserrat"/>
                <a:ea typeface="Montserrat"/>
                <a:cs typeface="Montserrat"/>
                <a:sym typeface="Montserrat"/>
              </a:rPr>
              <a:t>Aflonyddu</a:t>
            </a:r>
            <a:endParaRPr sz="1400" dirty="0">
              <a:latin typeface="Montserrat"/>
              <a:ea typeface="Montserrat"/>
              <a:cs typeface="Montserrat"/>
              <a:sym typeface="Montserrat"/>
            </a:endParaRPr>
          </a:p>
          <a:p>
            <a:pPr marL="1219170" lvl="1" indent="-423323">
              <a:buSzPts val="1400"/>
              <a:buFont typeface="Montserrat"/>
              <a:buChar char="○"/>
            </a:pPr>
            <a:r>
              <a:rPr lang="en-GB" sz="1400" dirty="0" err="1">
                <a:latin typeface="Montserrat"/>
                <a:ea typeface="Montserrat"/>
                <a:cs typeface="Montserrat"/>
                <a:sym typeface="Montserrat"/>
              </a:rPr>
              <a:t>Trais</a:t>
            </a:r>
            <a:r>
              <a:rPr lang="en-GB" sz="1400" dirty="0">
                <a:latin typeface="Montserrat"/>
                <a:ea typeface="Montserrat"/>
                <a:cs typeface="Montserrat"/>
                <a:sym typeface="Montserrat"/>
              </a:rPr>
              <a:t> </a:t>
            </a:r>
            <a:endParaRPr sz="1400" dirty="0">
              <a:latin typeface="Montserrat"/>
              <a:ea typeface="Montserrat"/>
              <a:cs typeface="Montserrat"/>
              <a:sym typeface="Montserrat"/>
            </a:endParaRPr>
          </a:p>
          <a:p>
            <a:endParaRPr sz="1400" dirty="0">
              <a:latin typeface="Montserrat"/>
              <a:ea typeface="Montserrat"/>
              <a:cs typeface="Montserrat"/>
              <a:sym typeface="Montserrat"/>
            </a:endParaRPr>
          </a:p>
          <a:p>
            <a:pPr marL="609585" indent="-423323">
              <a:buSzPts val="1400"/>
              <a:buFont typeface="Montserrat Black"/>
              <a:buChar char="●"/>
            </a:pPr>
            <a:r>
              <a:rPr lang="en-GB" sz="1400" dirty="0">
                <a:latin typeface="Montserrat Black"/>
                <a:ea typeface="Montserrat Black"/>
                <a:cs typeface="Montserrat Black"/>
                <a:sym typeface="Montserrat Black"/>
              </a:rPr>
              <a:t>Cydraddoldeb </a:t>
            </a:r>
            <a:r>
              <a:rPr lang="en-GB" sz="1400" dirty="0" err="1">
                <a:latin typeface="Montserrat Black"/>
                <a:ea typeface="Montserrat Black"/>
                <a:cs typeface="Montserrat Black"/>
                <a:sym typeface="Montserrat Black"/>
              </a:rPr>
              <a:t>fel</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egwyddor</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graidd</a:t>
            </a:r>
            <a:r>
              <a:rPr lang="en-GB" sz="1400" dirty="0">
                <a:latin typeface="Montserrat Black"/>
                <a:ea typeface="Montserrat Black"/>
                <a:cs typeface="Montserrat Black"/>
                <a:sym typeface="Montserrat Black"/>
              </a:rPr>
              <a:t> </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err="1">
                <a:latin typeface="Montserrat"/>
                <a:ea typeface="Montserrat"/>
                <a:cs typeface="Montserrat"/>
                <a:sym typeface="Montserrat"/>
              </a:rPr>
              <a:t>Nodweddion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gwarchodedig</a:t>
            </a:r>
            <a:r>
              <a:rPr lang="en-GB" sz="1400" dirty="0">
                <a:latin typeface="Montserrat"/>
                <a:ea typeface="Montserrat"/>
                <a:cs typeface="Montserrat"/>
                <a:sym typeface="Montserrat"/>
              </a:rPr>
              <a:t> y </a:t>
            </a:r>
            <a:r>
              <a:rPr lang="en-GB" sz="1400" dirty="0" err="1">
                <a:latin typeface="Montserrat"/>
                <a:ea typeface="Montserrat"/>
                <a:cs typeface="Montserrat"/>
                <a:sym typeface="Montserrat"/>
              </a:rPr>
              <a:t>dysgwr</a:t>
            </a:r>
            <a:r>
              <a:rPr lang="en-GB" sz="1400" dirty="0">
                <a:latin typeface="Montserrat"/>
                <a:ea typeface="Montserrat"/>
                <a:cs typeface="Montserrat"/>
                <a:sym typeface="Montserrat"/>
              </a:rPr>
              <a:t> dan </a:t>
            </a:r>
            <a:r>
              <a:rPr lang="en-GB" sz="1400" dirty="0" err="1">
                <a:latin typeface="Montserrat"/>
                <a:ea typeface="Montserrat"/>
                <a:cs typeface="Montserrat"/>
                <a:sym typeface="Montserrat"/>
              </a:rPr>
              <a:t>sylw</a:t>
            </a:r>
            <a:endParaRPr sz="1400" dirty="0">
              <a:latin typeface="Montserrat"/>
              <a:ea typeface="Montserrat"/>
              <a:cs typeface="Montserrat"/>
              <a:sym typeface="Montserrat"/>
            </a:endParaRPr>
          </a:p>
          <a:p>
            <a:pPr marL="1219170" lvl="1" indent="-423323">
              <a:buSzPts val="1400"/>
              <a:buFont typeface="Montserrat"/>
              <a:buChar char="○"/>
            </a:pPr>
            <a:r>
              <a:rPr lang="en-GB" sz="1400" dirty="0" err="1">
                <a:latin typeface="Montserrat"/>
                <a:ea typeface="Montserrat"/>
                <a:cs typeface="Montserrat"/>
                <a:sym typeface="Montserrat"/>
              </a:rPr>
              <a:t>Dadansoddi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sut</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mae</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grwpiau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gwahanol</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cael</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eu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heffeithio</a:t>
            </a:r>
            <a:endParaRPr sz="1400" dirty="0">
              <a:latin typeface="Montserrat"/>
              <a:ea typeface="Montserrat"/>
              <a:cs typeface="Montserrat"/>
              <a:sym typeface="Montserrat"/>
            </a:endParaRPr>
          </a:p>
          <a:p>
            <a:endParaRPr sz="1400" dirty="0">
              <a:latin typeface="Montserrat"/>
              <a:ea typeface="Montserrat"/>
              <a:cs typeface="Montserrat"/>
              <a:sym typeface="Montserrat"/>
            </a:endParaRPr>
          </a:p>
          <a:p>
            <a:pPr marL="609585" indent="-423323">
              <a:buSzPts val="1400"/>
              <a:buFont typeface="Montserrat Black"/>
              <a:buChar char="●"/>
            </a:pPr>
            <a:r>
              <a:rPr lang="en-GB" sz="1400" dirty="0" err="1">
                <a:latin typeface="Montserrat Black"/>
                <a:ea typeface="Montserrat Black"/>
                <a:cs typeface="Montserrat Black"/>
                <a:sym typeface="Montserrat Black"/>
              </a:rPr>
              <a:t>Anelu</a:t>
            </a:r>
            <a:r>
              <a:rPr lang="en-GB" sz="1400" dirty="0">
                <a:latin typeface="Montserrat Black"/>
                <a:ea typeface="Montserrat Black"/>
                <a:cs typeface="Montserrat Black"/>
                <a:sym typeface="Montserrat Black"/>
              </a:rPr>
              <a:t> at </a:t>
            </a:r>
            <a:r>
              <a:rPr lang="en-GB" sz="1400" dirty="0" err="1">
                <a:latin typeface="Montserrat Black"/>
                <a:ea typeface="Montserrat Black"/>
                <a:cs typeface="Montserrat Black"/>
                <a:sym typeface="Montserrat Black"/>
              </a:rPr>
              <a:t>adnabod</a:t>
            </a:r>
            <a:r>
              <a:rPr lang="en-GB" sz="1400" dirty="0">
                <a:latin typeface="Montserrat Black"/>
                <a:ea typeface="Montserrat Black"/>
                <a:cs typeface="Montserrat Black"/>
                <a:sym typeface="Montserrat Black"/>
              </a:rPr>
              <a:t> a </a:t>
            </a:r>
            <a:r>
              <a:rPr lang="en-GB" sz="1400" dirty="0" err="1">
                <a:latin typeface="Montserrat Black"/>
                <a:ea typeface="Montserrat Black"/>
                <a:cs typeface="Montserrat Black"/>
                <a:sym typeface="Montserrat Black"/>
              </a:rPr>
              <a:t>mynd</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i'r</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afael</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â’r</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canlynol</a:t>
            </a:r>
            <a:r>
              <a:rPr lang="en-GB" sz="1400" dirty="0">
                <a:latin typeface="Montserrat Black"/>
                <a:ea typeface="Montserrat Black"/>
                <a:cs typeface="Montserrat Black"/>
                <a:sym typeface="Montserrat Black"/>
              </a:rPr>
              <a:t>:</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err="1">
                <a:latin typeface="Montserrat"/>
                <a:ea typeface="Montserrat"/>
                <a:cs typeface="Montserrat"/>
                <a:sym typeface="Montserrat"/>
              </a:rPr>
              <a:t>Maint</a:t>
            </a:r>
            <a:r>
              <a:rPr lang="en-GB" sz="1400" dirty="0">
                <a:latin typeface="Montserrat"/>
                <a:ea typeface="Montserrat"/>
                <a:cs typeface="Montserrat"/>
                <a:sym typeface="Montserrat"/>
              </a:rPr>
              <a:t> y </a:t>
            </a:r>
            <a:r>
              <a:rPr lang="en-GB" sz="1400" dirty="0" err="1">
                <a:latin typeface="Montserrat"/>
                <a:ea typeface="Montserrat"/>
                <a:cs typeface="Montserrat"/>
                <a:sym typeface="Montserrat"/>
              </a:rPr>
              <a:t>digwyddiadau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sy’n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cael</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eu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profi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tystio</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gan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ddysgwyr</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Y </a:t>
            </a:r>
            <a:r>
              <a:rPr lang="en-GB" sz="1400" dirty="0" err="1">
                <a:latin typeface="Montserrat"/>
                <a:ea typeface="Montserrat"/>
                <a:cs typeface="Montserrat"/>
                <a:sym typeface="Montserrat"/>
              </a:rPr>
              <a:t>rhwystrau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sy’n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atal</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dysgwyr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rhag</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riportio</a:t>
            </a:r>
            <a:endParaRPr sz="1400" dirty="0">
              <a:latin typeface="Montserrat"/>
              <a:ea typeface="Montserrat"/>
              <a:cs typeface="Montserrat"/>
              <a:sym typeface="Montserrat"/>
            </a:endParaRPr>
          </a:p>
          <a:p>
            <a:pPr marL="1219170" lvl="1" indent="-423323">
              <a:buSzPts val="1400"/>
              <a:buFont typeface="Montserrat"/>
              <a:buChar char="○"/>
            </a:pPr>
            <a:r>
              <a:rPr lang="en-GB" sz="1400" dirty="0" err="1">
                <a:latin typeface="Montserrat"/>
                <a:ea typeface="Montserrat"/>
                <a:cs typeface="Montserrat"/>
                <a:sym typeface="Montserrat"/>
              </a:rPr>
              <a:t>Dealltwriaeth</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dysgwyr</a:t>
            </a:r>
            <a:r>
              <a:rPr lang="en-GB" sz="1400" dirty="0">
                <a:latin typeface="Montserrat"/>
                <a:ea typeface="Montserrat"/>
                <a:cs typeface="Montserrat"/>
                <a:sym typeface="Montserrat"/>
              </a:rPr>
              <a:t> o’r </a:t>
            </a:r>
            <a:r>
              <a:rPr lang="en-GB" sz="1400" dirty="0" err="1">
                <a:latin typeface="Montserrat"/>
                <a:ea typeface="Montserrat"/>
                <a:cs typeface="Montserrat"/>
                <a:sym typeface="Montserrat"/>
              </a:rPr>
              <a:t>cymorth</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sydd</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gael</a:t>
            </a:r>
            <a:r>
              <a:rPr lang="en-GB" sz="1400" dirty="0">
                <a:latin typeface="Montserrat"/>
                <a:ea typeface="Montserrat"/>
                <a:cs typeface="Montserrat"/>
                <a:sym typeface="Montserrat"/>
              </a:rPr>
              <a:t> </a:t>
            </a:r>
            <a:endParaRPr sz="1400" dirty="0">
              <a:latin typeface="Montserrat"/>
              <a:ea typeface="Montserrat"/>
              <a:cs typeface="Montserrat"/>
              <a:sym typeface="Montserrat"/>
            </a:endParaRPr>
          </a:p>
          <a:p>
            <a:pPr marL="1219170" lvl="1" indent="-423323">
              <a:buSzPts val="1400"/>
              <a:buFont typeface="Montserrat"/>
              <a:buChar char="○"/>
            </a:pPr>
            <a:r>
              <a:rPr lang="en-GB" sz="1400" dirty="0" err="1">
                <a:latin typeface="Montserrat"/>
                <a:ea typeface="Montserrat"/>
                <a:cs typeface="Montserrat"/>
                <a:sym typeface="Montserrat"/>
              </a:rPr>
              <a:t>Ymrwymiadau’r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coleg</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daclo</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PoPA</a:t>
            </a:r>
            <a:endParaRPr sz="1400" dirty="0">
              <a:latin typeface="Montserrat"/>
              <a:ea typeface="Montserrat"/>
              <a:cs typeface="Montserrat"/>
              <a:sym typeface="Montserrat"/>
            </a:endParaRPr>
          </a:p>
          <a:p>
            <a:pPr marL="1219170" lvl="1" indent="-423323">
              <a:buSzPts val="1400"/>
              <a:buFont typeface="Montserrat"/>
              <a:buChar char="○"/>
            </a:pPr>
            <a:r>
              <a:rPr lang="en-GB" sz="1400" dirty="0" err="1">
                <a:latin typeface="Montserrat"/>
                <a:ea typeface="Montserrat"/>
                <a:cs typeface="Montserrat"/>
                <a:sym typeface="Montserrat"/>
              </a:rPr>
              <a:t>Ymwybyddiaeth</a:t>
            </a:r>
            <a:r>
              <a:rPr lang="en-GB" sz="1400" dirty="0">
                <a:latin typeface="Montserrat"/>
                <a:ea typeface="Montserrat"/>
                <a:cs typeface="Montserrat"/>
                <a:sym typeface="Montserrat"/>
              </a:rPr>
              <a:t> staff o’r mater </a:t>
            </a:r>
            <a:endParaRPr sz="1400" dirty="0">
              <a:latin typeface="Montserrat"/>
              <a:ea typeface="Montserrat"/>
              <a:cs typeface="Montserrat"/>
              <a:sym typeface="Montserrat"/>
            </a:endParaRPr>
          </a:p>
        </p:txBody>
      </p:sp>
      <p:sp>
        <p:nvSpPr>
          <p:cNvPr id="137" name="Google Shape;137;p22"/>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38" name="Google Shape;138;p22"/>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Ein Dull</a:t>
            </a:r>
            <a:endParaRPr>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p:nvPr/>
        </p:nvSpPr>
        <p:spPr>
          <a:xfrm>
            <a:off x="221733" y="1265233"/>
            <a:ext cx="11360800" cy="4759600"/>
          </a:xfrm>
          <a:prstGeom prst="rect">
            <a:avLst/>
          </a:prstGeom>
          <a:noFill/>
          <a:ln>
            <a:noFill/>
          </a:ln>
        </p:spPr>
        <p:txBody>
          <a:bodyPr spcFirstLastPara="1" wrap="square" lIns="121900" tIns="121900" rIns="121900" bIns="121900" anchor="t" anchorCtr="0">
            <a:noAutofit/>
          </a:bodyPr>
          <a:lstStyle/>
          <a:p>
            <a:pPr marL="609585" indent="-423323">
              <a:buSzPts val="1400"/>
              <a:buFont typeface="Montserrat Black"/>
              <a:buChar char="●"/>
            </a:pPr>
            <a:r>
              <a:rPr lang="en-GB" sz="2400">
                <a:latin typeface="Montserrat Black"/>
                <a:ea typeface="Montserrat Black"/>
                <a:cs typeface="Montserrat Black"/>
                <a:sym typeface="Montserrat Black"/>
              </a:rPr>
              <a:t>Arolwg Dysgwyr</a:t>
            </a:r>
            <a:endParaRPr sz="2400">
              <a:latin typeface="Montserrat Black"/>
              <a:ea typeface="Montserrat Black"/>
              <a:cs typeface="Montserrat Black"/>
              <a:sym typeface="Montserrat Black"/>
            </a:endParaRPr>
          </a:p>
          <a:p>
            <a:pPr marL="1219170" lvl="1" indent="-423323">
              <a:buSzPts val="1400"/>
              <a:buFont typeface="Montserrat"/>
              <a:buChar char="○"/>
            </a:pPr>
            <a:r>
              <a:rPr lang="en-GB" sz="2400">
                <a:latin typeface="Montserrat"/>
                <a:ea typeface="Montserrat"/>
                <a:cs typeface="Montserrat"/>
                <a:sym typeface="Montserrat"/>
              </a:rPr>
              <a:t>Adeiladu ar Adroddiad Estyn</a:t>
            </a:r>
            <a:endParaRPr sz="2400">
              <a:latin typeface="Montserrat"/>
              <a:ea typeface="Montserrat"/>
              <a:cs typeface="Montserrat"/>
              <a:sym typeface="Montserrat"/>
            </a:endParaRPr>
          </a:p>
          <a:p>
            <a:pPr marL="1219170" lvl="1" indent="-423323">
              <a:buSzPts val="1400"/>
              <a:buFont typeface="Montserrat"/>
              <a:buChar char="○"/>
            </a:pPr>
            <a:r>
              <a:rPr lang="en-GB" sz="2400">
                <a:latin typeface="Montserrat"/>
                <a:ea typeface="Montserrat"/>
                <a:cs typeface="Montserrat"/>
                <a:sym typeface="Montserrat"/>
              </a:rPr>
              <a:t>Datblygwyd ar y cyd â Phrifysgol Caerdydd</a:t>
            </a:r>
            <a:endParaRPr sz="2400">
              <a:latin typeface="Montserrat"/>
              <a:ea typeface="Montserrat"/>
              <a:cs typeface="Montserrat"/>
              <a:sym typeface="Montserrat"/>
            </a:endParaRPr>
          </a:p>
          <a:p>
            <a:pPr marL="1219170" lvl="1" indent="-423323">
              <a:buSzPts val="1400"/>
              <a:buFont typeface="Montserrat"/>
              <a:buChar char="○"/>
            </a:pPr>
            <a:r>
              <a:rPr lang="en-GB" sz="2400">
                <a:latin typeface="Montserrat"/>
                <a:ea typeface="Montserrat"/>
                <a:cs typeface="Montserrat"/>
                <a:sym typeface="Montserrat"/>
              </a:rPr>
              <a:t>Dosberthir rhwng saith coleg yng Nghymru</a:t>
            </a:r>
            <a:endParaRPr sz="2400">
              <a:latin typeface="Montserrat"/>
              <a:ea typeface="Montserrat"/>
              <a:cs typeface="Montserrat"/>
              <a:sym typeface="Montserrat"/>
            </a:endParaRPr>
          </a:p>
          <a:p>
            <a:endParaRPr sz="2400">
              <a:latin typeface="Montserrat"/>
              <a:ea typeface="Montserrat"/>
              <a:cs typeface="Montserrat"/>
              <a:sym typeface="Montserrat"/>
            </a:endParaRPr>
          </a:p>
          <a:p>
            <a:pPr marL="609585" indent="-423323">
              <a:buSzPts val="1400"/>
              <a:buFont typeface="Montserrat Black"/>
              <a:buChar char="●"/>
            </a:pPr>
            <a:r>
              <a:rPr lang="en-GB" sz="2400">
                <a:latin typeface="Montserrat Black"/>
                <a:ea typeface="Montserrat Black"/>
                <a:cs typeface="Montserrat Black"/>
                <a:sym typeface="Montserrat Black"/>
              </a:rPr>
              <a:t>Archwiliad Proses</a:t>
            </a:r>
            <a:endParaRPr sz="2400">
              <a:latin typeface="Montserrat Black"/>
              <a:ea typeface="Montserrat Black"/>
              <a:cs typeface="Montserrat Black"/>
              <a:sym typeface="Montserrat Black"/>
            </a:endParaRPr>
          </a:p>
          <a:p>
            <a:pPr marL="1219170" lvl="1" indent="-423323">
              <a:buSzPts val="1400"/>
              <a:buFont typeface="Montserrat"/>
              <a:buChar char="○"/>
            </a:pPr>
            <a:r>
              <a:rPr lang="en-GB" sz="2400">
                <a:latin typeface="Montserrat"/>
                <a:ea typeface="Montserrat"/>
                <a:cs typeface="Montserrat"/>
                <a:sym typeface="Montserrat"/>
              </a:rPr>
              <a:t>Nodi agweddau allweddol at PoPA gan wahanol sefydliadau</a:t>
            </a:r>
            <a:endParaRPr sz="2400">
              <a:latin typeface="Montserrat"/>
              <a:ea typeface="Montserrat"/>
              <a:cs typeface="Montserrat"/>
              <a:sym typeface="Montserrat"/>
            </a:endParaRPr>
          </a:p>
          <a:p>
            <a:pPr marL="1219170" lvl="1" indent="-423323">
              <a:buSzPts val="1400"/>
              <a:buFont typeface="Montserrat"/>
              <a:buChar char="○"/>
            </a:pPr>
            <a:r>
              <a:rPr lang="en-GB" sz="2400">
                <a:latin typeface="Montserrat"/>
                <a:ea typeface="Montserrat"/>
                <a:cs typeface="Montserrat"/>
                <a:sym typeface="Montserrat"/>
              </a:rPr>
              <a:t>Argymell agwedd safonedig o fewn y sector </a:t>
            </a:r>
            <a:endParaRPr sz="2400">
              <a:latin typeface="Montserrat"/>
              <a:ea typeface="Montserrat"/>
              <a:cs typeface="Montserrat"/>
              <a:sym typeface="Montserrat"/>
            </a:endParaRPr>
          </a:p>
          <a:p>
            <a:pPr marL="1219170" lvl="1" indent="-423323">
              <a:buSzPts val="1400"/>
              <a:buFont typeface="Montserrat"/>
              <a:buChar char="○"/>
            </a:pPr>
            <a:r>
              <a:rPr lang="en-GB" sz="2400">
                <a:latin typeface="Montserrat"/>
                <a:ea typeface="Montserrat"/>
                <a:cs typeface="Montserrat"/>
                <a:sym typeface="Montserrat"/>
              </a:rPr>
              <a:t>Cymharu prosesau coleg i ddealltwriaeth dysgwyr</a:t>
            </a:r>
            <a:endParaRPr sz="2400">
              <a:latin typeface="Montserrat"/>
              <a:ea typeface="Montserrat"/>
              <a:cs typeface="Montserrat"/>
              <a:sym typeface="Montserrat"/>
            </a:endParaRPr>
          </a:p>
          <a:p>
            <a:endParaRPr sz="2400">
              <a:latin typeface="Montserrat"/>
              <a:ea typeface="Montserrat"/>
              <a:cs typeface="Montserrat"/>
              <a:sym typeface="Montserrat"/>
            </a:endParaRPr>
          </a:p>
          <a:p>
            <a:pPr marL="609585" indent="-423323">
              <a:buSzPts val="1400"/>
              <a:buFont typeface="Montserrat Black"/>
              <a:buChar char="●"/>
            </a:pPr>
            <a:r>
              <a:rPr lang="en-GB" sz="2400">
                <a:latin typeface="Montserrat Black"/>
                <a:ea typeface="Montserrat Black"/>
                <a:cs typeface="Montserrat Black"/>
                <a:sym typeface="Montserrat Black"/>
              </a:rPr>
              <a:t>Gweithdai Dysgwyr a Staff gan Rewise</a:t>
            </a:r>
            <a:endParaRPr sz="2400">
              <a:latin typeface="Montserrat Black"/>
              <a:ea typeface="Montserrat Black"/>
              <a:cs typeface="Montserrat Black"/>
              <a:sym typeface="Montserrat Black"/>
            </a:endParaRPr>
          </a:p>
          <a:p>
            <a:pPr marL="1219170" lvl="1" indent="-423323">
              <a:buSzPts val="1400"/>
              <a:buFont typeface="Montserrat"/>
              <a:buChar char="○"/>
            </a:pPr>
            <a:r>
              <a:rPr lang="en-GB" sz="2400">
                <a:latin typeface="Montserrat"/>
                <a:ea typeface="Montserrat"/>
                <a:cs typeface="Montserrat"/>
                <a:sym typeface="Montserrat"/>
              </a:rPr>
              <a:t>Archwilio themâu PoPA ac emosiynau</a:t>
            </a:r>
            <a:endParaRPr sz="2400">
              <a:latin typeface="Montserrat"/>
              <a:ea typeface="Montserrat"/>
              <a:cs typeface="Montserrat"/>
              <a:sym typeface="Montserrat"/>
            </a:endParaRPr>
          </a:p>
          <a:p>
            <a:pPr marL="1219170" lvl="1" indent="-423323">
              <a:buSzPts val="1400"/>
              <a:buFont typeface="Montserrat"/>
              <a:buChar char="○"/>
            </a:pPr>
            <a:r>
              <a:rPr lang="en-GB" sz="2400">
                <a:latin typeface="Montserrat"/>
                <a:ea typeface="Montserrat"/>
                <a:cs typeface="Montserrat"/>
                <a:sym typeface="Montserrat"/>
              </a:rPr>
              <a:t>Songwriting fel offeryn i archwilio pynciau</a:t>
            </a:r>
            <a:endParaRPr sz="2400">
              <a:latin typeface="Montserrat"/>
              <a:ea typeface="Montserrat"/>
              <a:cs typeface="Montserrat"/>
              <a:sym typeface="Montserrat"/>
            </a:endParaRPr>
          </a:p>
          <a:p>
            <a:pPr marL="1219170" lvl="1" indent="-423323">
              <a:buSzPts val="1400"/>
              <a:buFont typeface="Montserrat"/>
              <a:buChar char="○"/>
            </a:pPr>
            <a:r>
              <a:rPr lang="en-GB" sz="2400">
                <a:latin typeface="Montserrat"/>
                <a:ea typeface="Montserrat"/>
                <a:cs typeface="Montserrat"/>
                <a:sym typeface="Montserrat"/>
              </a:rPr>
              <a:t>Gweithdai dysgwyr sy’n hysbysu gweithdai staff</a:t>
            </a:r>
            <a:endParaRPr sz="2400">
              <a:latin typeface="Montserrat"/>
              <a:ea typeface="Montserrat"/>
              <a:cs typeface="Montserrat"/>
              <a:sym typeface="Montserrat"/>
            </a:endParaRPr>
          </a:p>
          <a:p>
            <a:pPr marL="1219170" lvl="1" indent="-423323">
              <a:buSzPts val="1400"/>
              <a:buFont typeface="Montserrat"/>
              <a:buChar char="○"/>
            </a:pPr>
            <a:r>
              <a:rPr lang="en-GB" sz="2400">
                <a:latin typeface="Montserrat"/>
                <a:ea typeface="Montserrat"/>
                <a:cs typeface="Montserrat"/>
                <a:sym typeface="Montserrat"/>
              </a:rPr>
              <a:t>Caneuon i gael eu rhannu yn yr ail flwyddyn</a:t>
            </a:r>
            <a:endParaRPr sz="2400">
              <a:latin typeface="Montserrat"/>
              <a:ea typeface="Montserrat"/>
              <a:cs typeface="Montserrat"/>
              <a:sym typeface="Montserrat"/>
            </a:endParaRPr>
          </a:p>
        </p:txBody>
      </p:sp>
      <p:sp>
        <p:nvSpPr>
          <p:cNvPr id="144" name="Google Shape;144;p23"/>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45" name="Google Shape;145;p23"/>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Cynnydd yn y Flwyddyn Gyntaf</a:t>
            </a:r>
            <a:endParaRPr>
              <a:solidFill>
                <a:schemeClr val="lt1"/>
              </a:solidFill>
              <a:latin typeface="Montserrat ExtraBold"/>
              <a:ea typeface="Montserrat ExtraBold"/>
              <a:cs typeface="Montserrat ExtraBold"/>
              <a:sym typeface="Montserrat Extra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51" name="Google Shape;151;p24"/>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Canfyddiadau Allweddol</a:t>
            </a:r>
            <a:endParaRPr>
              <a:solidFill>
                <a:schemeClr val="lt1"/>
              </a:solidFill>
              <a:latin typeface="Montserrat ExtraBold"/>
              <a:ea typeface="Montserrat ExtraBold"/>
              <a:cs typeface="Montserrat ExtraBold"/>
              <a:sym typeface="Montserrat ExtraBold"/>
            </a:endParaRPr>
          </a:p>
        </p:txBody>
      </p:sp>
      <p:sp>
        <p:nvSpPr>
          <p:cNvPr id="152" name="Google Shape;152;p24"/>
          <p:cNvSpPr txBox="1"/>
          <p:nvPr/>
        </p:nvSpPr>
        <p:spPr>
          <a:xfrm>
            <a:off x="-140833" y="1433967"/>
            <a:ext cx="11839200" cy="4759600"/>
          </a:xfrm>
          <a:prstGeom prst="rect">
            <a:avLst/>
          </a:prstGeom>
          <a:noFill/>
          <a:ln>
            <a:noFill/>
          </a:ln>
        </p:spPr>
        <p:txBody>
          <a:bodyPr spcFirstLastPara="1" wrap="square" lIns="121900" tIns="121900" rIns="121900" bIns="121900" anchor="t" anchorCtr="0">
            <a:noAutofit/>
          </a:bodyPr>
          <a:lstStyle/>
          <a:p>
            <a:pPr marL="1219170" indent="-423323">
              <a:buSzPts val="1400"/>
              <a:buFont typeface="Montserrat Black"/>
              <a:buChar char="●"/>
            </a:pPr>
            <a:r>
              <a:rPr lang="en-GB" sz="1400" dirty="0" err="1">
                <a:latin typeface="Montserrat Black"/>
                <a:ea typeface="Montserrat Black"/>
                <a:cs typeface="Montserrat Black"/>
                <a:sym typeface="Montserrat Black"/>
              </a:rPr>
              <a:t>Profiadau</a:t>
            </a:r>
            <a:r>
              <a:rPr lang="en-GB" sz="1400" dirty="0">
                <a:latin typeface="Montserrat Black"/>
                <a:ea typeface="Montserrat Black"/>
                <a:cs typeface="Montserrat Black"/>
                <a:sym typeface="Montserrat Black"/>
              </a:rPr>
              <a:t> o gam-</a:t>
            </a:r>
            <a:r>
              <a:rPr lang="en-GB" sz="1400" dirty="0" err="1">
                <a:latin typeface="Montserrat Black"/>
                <a:ea typeface="Montserrat Black"/>
                <a:cs typeface="Montserrat Black"/>
                <a:sym typeface="Montserrat Black"/>
              </a:rPr>
              <a:t>drin</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rhwng</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cyfoedion</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ar</a:t>
            </a:r>
            <a:r>
              <a:rPr lang="en-GB" sz="1400" dirty="0">
                <a:latin typeface="Montserrat Black"/>
                <a:ea typeface="Montserrat Black"/>
                <a:cs typeface="Montserrat Black"/>
                <a:sym typeface="Montserrat Black"/>
              </a:rPr>
              <a:t> sail </a:t>
            </a:r>
            <a:r>
              <a:rPr lang="en-GB" sz="1400" dirty="0" err="1">
                <a:latin typeface="Montserrat Black"/>
                <a:ea typeface="Montserrat Black"/>
                <a:cs typeface="Montserrat Black"/>
                <a:sym typeface="Montserrat Black"/>
              </a:rPr>
              <a:t>rhywedd</a:t>
            </a:r>
            <a:r>
              <a:rPr lang="en-GB" sz="1400" dirty="0">
                <a:latin typeface="Montserrat Black"/>
                <a:ea typeface="Montserrat Black"/>
                <a:cs typeface="Montserrat Black"/>
                <a:sym typeface="Montserrat Black"/>
              </a:rPr>
              <a:t> neu </a:t>
            </a:r>
            <a:r>
              <a:rPr lang="en-GB" sz="1400" dirty="0" err="1">
                <a:latin typeface="Montserrat Black"/>
                <a:ea typeface="Montserrat Black"/>
                <a:cs typeface="Montserrat Black"/>
                <a:sym typeface="Montserrat Black"/>
              </a:rPr>
              <a:t>ryw</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oedd</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fwyaf</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cyffredin</a:t>
            </a:r>
            <a:r>
              <a:rPr lang="en-GB" sz="1400" dirty="0">
                <a:latin typeface="Montserrat Black"/>
                <a:ea typeface="Montserrat Black"/>
                <a:cs typeface="Montserrat Black"/>
                <a:sym typeface="Montserrat Black"/>
              </a:rPr>
              <a:t> </a:t>
            </a:r>
            <a:endParaRPr sz="1400" dirty="0">
              <a:latin typeface="Montserrat Black"/>
              <a:ea typeface="Montserrat Black"/>
              <a:cs typeface="Montserrat Black"/>
              <a:sym typeface="Montserrat Black"/>
            </a:endParaRPr>
          </a:p>
          <a:p>
            <a:pPr marL="1828754" lvl="1" indent="-423323">
              <a:buSzPts val="1400"/>
              <a:buFont typeface="Montserrat"/>
              <a:buChar char="○"/>
            </a:pPr>
            <a:r>
              <a:rPr lang="en-GB" sz="1400" dirty="0" err="1">
                <a:latin typeface="Montserrat"/>
                <a:ea typeface="Montserrat"/>
                <a:cs typeface="Montserrat"/>
                <a:sym typeface="Montserrat"/>
              </a:rPr>
              <a:t>Gwnaeth</a:t>
            </a:r>
            <a:r>
              <a:rPr lang="en-GB" sz="1400" dirty="0">
                <a:latin typeface="Montserrat"/>
                <a:ea typeface="Montserrat"/>
                <a:cs typeface="Montserrat"/>
                <a:sym typeface="Montserrat"/>
              </a:rPr>
              <a:t> </a:t>
            </a:r>
            <a:r>
              <a:rPr lang="en-GB" sz="1400" dirty="0">
                <a:latin typeface="Montserrat Black"/>
                <a:ea typeface="Montserrat Black"/>
                <a:cs typeface="Montserrat Black"/>
                <a:sym typeface="Montserrat Black"/>
              </a:rPr>
              <a:t>10.6%</a:t>
            </a:r>
            <a:r>
              <a:rPr lang="en-GB" sz="1400" dirty="0">
                <a:latin typeface="Montserrat"/>
                <a:ea typeface="Montserrat"/>
                <a:cs typeface="Montserrat"/>
                <a:sym typeface="Montserrat"/>
              </a:rPr>
              <a:t> o </a:t>
            </a:r>
            <a:r>
              <a:rPr lang="en-GB" sz="1400" dirty="0" err="1">
                <a:latin typeface="Montserrat"/>
                <a:ea typeface="Montserrat"/>
                <a:cs typeface="Montserrat"/>
                <a:sym typeface="Montserrat"/>
              </a:rPr>
              <a:t>ddysgwyr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ddatgelu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eu</a:t>
            </a:r>
            <a:r>
              <a:rPr lang="en-GB" sz="1400" dirty="0">
                <a:latin typeface="Montserrat"/>
                <a:ea typeface="Montserrat"/>
                <a:cs typeface="Montserrat"/>
                <a:sym typeface="Montserrat"/>
              </a:rPr>
              <a:t> bod </a:t>
            </a:r>
            <a:r>
              <a:rPr lang="en-GB" sz="1400" dirty="0" err="1">
                <a:latin typeface="Montserrat"/>
                <a:ea typeface="Montserrat"/>
                <a:cs typeface="Montserrat"/>
                <a:sym typeface="Montserrat"/>
              </a:rPr>
              <a:t>wedi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profi</a:t>
            </a:r>
            <a:r>
              <a:rPr lang="en-GB" sz="1400" dirty="0">
                <a:latin typeface="Montserrat"/>
                <a:ea typeface="Montserrat"/>
                <a:cs typeface="Montserrat"/>
                <a:sym typeface="Montserrat"/>
              </a:rPr>
              <a:t> cam-</a:t>
            </a:r>
            <a:r>
              <a:rPr lang="en-GB" sz="1400" dirty="0" err="1">
                <a:latin typeface="Montserrat"/>
                <a:ea typeface="Montserrat"/>
                <a:cs typeface="Montserrat"/>
                <a:sym typeface="Montserrat"/>
              </a:rPr>
              <a:t>drin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rhwng</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cyfoedion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ar</a:t>
            </a:r>
            <a:r>
              <a:rPr lang="en-GB" sz="1400" dirty="0">
                <a:latin typeface="Montserrat"/>
                <a:ea typeface="Montserrat"/>
                <a:cs typeface="Montserrat"/>
                <a:sym typeface="Montserrat"/>
              </a:rPr>
              <a:t> sail </a:t>
            </a:r>
            <a:r>
              <a:rPr lang="en-GB" sz="1400" dirty="0" err="1">
                <a:latin typeface="Montserrat"/>
                <a:ea typeface="Montserrat"/>
                <a:cs typeface="Montserrat"/>
                <a:sym typeface="Montserrat"/>
              </a:rPr>
              <a:t>rhywedd</a:t>
            </a:r>
            <a:r>
              <a:rPr lang="en-GB" sz="1400" dirty="0">
                <a:latin typeface="Montserrat"/>
                <a:ea typeface="Montserrat"/>
                <a:cs typeface="Montserrat"/>
                <a:sym typeface="Montserrat"/>
              </a:rPr>
              <a:t> neu </a:t>
            </a:r>
            <a:r>
              <a:rPr lang="en-GB" sz="1400" dirty="0" err="1">
                <a:latin typeface="Montserrat"/>
                <a:ea typeface="Montserrat"/>
                <a:cs typeface="Montserrat"/>
                <a:sym typeface="Montserrat"/>
              </a:rPr>
              <a:t>ryw</a:t>
            </a:r>
            <a:r>
              <a:rPr lang="en-GB" sz="1400" dirty="0">
                <a:latin typeface="Montserrat"/>
                <a:ea typeface="Montserrat"/>
                <a:cs typeface="Montserrat"/>
                <a:sym typeface="Montserrat"/>
              </a:rPr>
              <a:t> </a:t>
            </a:r>
            <a:endParaRPr sz="1400" dirty="0">
              <a:latin typeface="Montserrat"/>
              <a:ea typeface="Montserrat"/>
              <a:cs typeface="Montserrat"/>
              <a:sym typeface="Montserrat"/>
            </a:endParaRPr>
          </a:p>
          <a:p>
            <a:pPr marL="1828754" lvl="1" indent="-423323">
              <a:buSzPts val="1400"/>
              <a:buFont typeface="Montserrat"/>
              <a:buChar char="○"/>
            </a:pPr>
            <a:r>
              <a:rPr lang="en-GB" sz="1400" dirty="0" err="1">
                <a:latin typeface="Montserrat"/>
                <a:ea typeface="Montserrat"/>
                <a:cs typeface="Montserrat"/>
                <a:sym typeface="Montserrat"/>
              </a:rPr>
              <a:t>Roedd</a:t>
            </a:r>
            <a:r>
              <a:rPr lang="en-GB" sz="1400" dirty="0">
                <a:latin typeface="Montserrat"/>
                <a:ea typeface="Montserrat"/>
                <a:cs typeface="Montserrat"/>
                <a:sym typeface="Montserrat"/>
              </a:rPr>
              <a:t> y </a:t>
            </a:r>
            <a:r>
              <a:rPr lang="en-GB" sz="1400" dirty="0" err="1">
                <a:latin typeface="Montserrat"/>
                <a:ea typeface="Montserrat"/>
                <a:cs typeface="Montserrat"/>
                <a:sym typeface="Montserrat"/>
              </a:rPr>
              <a:t>categorïau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eraill</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cynnwys</a:t>
            </a:r>
            <a:r>
              <a:rPr lang="en-GB" sz="1400" dirty="0">
                <a:latin typeface="Montserrat"/>
                <a:ea typeface="Montserrat"/>
                <a:cs typeface="Montserrat"/>
                <a:sym typeface="Montserrat"/>
              </a:rPr>
              <a:t>:</a:t>
            </a:r>
            <a:endParaRPr sz="1400" dirty="0">
              <a:latin typeface="Montserrat"/>
              <a:ea typeface="Montserrat"/>
              <a:cs typeface="Montserrat"/>
              <a:sym typeface="Montserrat"/>
            </a:endParaRPr>
          </a:p>
          <a:p>
            <a:pPr marL="2438339" lvl="2" indent="-423323">
              <a:buSzPts val="1400"/>
              <a:buFont typeface="Montserrat"/>
              <a:buChar char="■"/>
            </a:pPr>
            <a:r>
              <a:rPr lang="en-GB" sz="1400" dirty="0" err="1">
                <a:latin typeface="Montserrat"/>
                <a:ea typeface="Montserrat"/>
                <a:cs typeface="Montserrat"/>
                <a:sym typeface="Montserrat"/>
              </a:rPr>
              <a:t>Ethnigrwydd</a:t>
            </a:r>
            <a:r>
              <a:rPr lang="en-GB" sz="1400" dirty="0">
                <a:latin typeface="Montserrat"/>
                <a:ea typeface="Montserrat"/>
                <a:cs typeface="Montserrat"/>
                <a:sym typeface="Montserrat"/>
              </a:rPr>
              <a:t>: </a:t>
            </a:r>
            <a:r>
              <a:rPr lang="en-GB" sz="1400" dirty="0">
                <a:latin typeface="Montserrat Black"/>
                <a:ea typeface="Montserrat Black"/>
                <a:cs typeface="Montserrat Black"/>
                <a:sym typeface="Montserrat Black"/>
              </a:rPr>
              <a:t>8.5%</a:t>
            </a:r>
            <a:endParaRPr sz="1400" dirty="0">
              <a:latin typeface="Montserrat Black"/>
              <a:ea typeface="Montserrat Black"/>
              <a:cs typeface="Montserrat Black"/>
              <a:sym typeface="Montserrat Black"/>
            </a:endParaRPr>
          </a:p>
          <a:p>
            <a:pPr marL="2438339" lvl="2" indent="-423323">
              <a:buSzPts val="1400"/>
              <a:buFont typeface="Montserrat"/>
              <a:buChar char="■"/>
            </a:pPr>
            <a:r>
              <a:rPr lang="en-GB" sz="1400" dirty="0" err="1">
                <a:latin typeface="Montserrat"/>
                <a:ea typeface="Montserrat"/>
                <a:cs typeface="Montserrat"/>
                <a:sym typeface="Montserrat"/>
              </a:rPr>
              <a:t>Crefydd</a:t>
            </a:r>
            <a:r>
              <a:rPr lang="en-GB" sz="1400" dirty="0">
                <a:latin typeface="Montserrat"/>
                <a:ea typeface="Montserrat"/>
                <a:cs typeface="Montserrat"/>
                <a:sym typeface="Montserrat"/>
              </a:rPr>
              <a:t>: </a:t>
            </a:r>
            <a:r>
              <a:rPr lang="en-GB" sz="1400" dirty="0">
                <a:latin typeface="Montserrat Black"/>
                <a:ea typeface="Montserrat Black"/>
                <a:cs typeface="Montserrat Black"/>
                <a:sym typeface="Montserrat Black"/>
              </a:rPr>
              <a:t>6.8%</a:t>
            </a:r>
            <a:endParaRPr sz="1400" dirty="0">
              <a:latin typeface="Montserrat Black"/>
              <a:ea typeface="Montserrat Black"/>
              <a:cs typeface="Montserrat Black"/>
              <a:sym typeface="Montserrat Black"/>
            </a:endParaRPr>
          </a:p>
          <a:p>
            <a:pPr marL="2438339" lvl="2" indent="-423323">
              <a:buSzPts val="1400"/>
              <a:buFont typeface="Montserrat"/>
              <a:buChar char="■"/>
            </a:pPr>
            <a:r>
              <a:rPr lang="en-GB" sz="1400" dirty="0" err="1">
                <a:latin typeface="Montserrat"/>
                <a:ea typeface="Montserrat"/>
                <a:cs typeface="Montserrat"/>
                <a:sym typeface="Montserrat"/>
              </a:rPr>
              <a:t>Cyfeiriadedd</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rhywiol</a:t>
            </a:r>
            <a:r>
              <a:rPr lang="en-GB" sz="1400" dirty="0">
                <a:latin typeface="Montserrat"/>
                <a:ea typeface="Montserrat"/>
                <a:cs typeface="Montserrat"/>
                <a:sym typeface="Montserrat"/>
              </a:rPr>
              <a:t>: </a:t>
            </a:r>
            <a:r>
              <a:rPr lang="en-GB" sz="1400" dirty="0">
                <a:latin typeface="Montserrat Black"/>
                <a:ea typeface="Montserrat Black"/>
                <a:cs typeface="Montserrat Black"/>
                <a:sym typeface="Montserrat Black"/>
              </a:rPr>
              <a:t>7.0%</a:t>
            </a:r>
            <a:endParaRPr sz="1400" dirty="0">
              <a:latin typeface="Montserrat Black"/>
              <a:ea typeface="Montserrat Black"/>
              <a:cs typeface="Montserrat Black"/>
              <a:sym typeface="Montserrat Black"/>
            </a:endParaRPr>
          </a:p>
          <a:p>
            <a:pPr marL="2438339" lvl="2" indent="-423323">
              <a:buSzPts val="1400"/>
              <a:buFont typeface="Montserrat"/>
              <a:buChar char="■"/>
            </a:pPr>
            <a:r>
              <a:rPr lang="en-GB" sz="1400" dirty="0" err="1">
                <a:latin typeface="Montserrat"/>
                <a:ea typeface="Montserrat"/>
                <a:cs typeface="Montserrat"/>
                <a:sym typeface="Montserrat"/>
              </a:rPr>
              <a:t>Anabledd</a:t>
            </a:r>
            <a:r>
              <a:rPr lang="en-GB" sz="1400" dirty="0">
                <a:latin typeface="Montserrat"/>
                <a:ea typeface="Montserrat"/>
                <a:cs typeface="Montserrat"/>
                <a:sym typeface="Montserrat"/>
              </a:rPr>
              <a:t>: </a:t>
            </a:r>
            <a:r>
              <a:rPr lang="en-GB" sz="1400" dirty="0">
                <a:latin typeface="Montserrat Black"/>
                <a:ea typeface="Montserrat Black"/>
                <a:cs typeface="Montserrat Black"/>
                <a:sym typeface="Montserrat Black"/>
              </a:rPr>
              <a:t>3.9%</a:t>
            </a:r>
            <a:endParaRPr sz="1400" dirty="0">
              <a:latin typeface="Montserrat Black"/>
              <a:ea typeface="Montserrat Black"/>
              <a:cs typeface="Montserrat Black"/>
              <a:sym typeface="Montserrat Black"/>
            </a:endParaRPr>
          </a:p>
          <a:p>
            <a:endParaRPr sz="1400" dirty="0">
              <a:latin typeface="Montserrat"/>
              <a:ea typeface="Montserrat"/>
              <a:cs typeface="Montserrat"/>
              <a:sym typeface="Montserrat"/>
            </a:endParaRPr>
          </a:p>
          <a:p>
            <a:pPr marL="1219170" indent="-423323">
              <a:buSzPts val="1400"/>
              <a:buFont typeface="Montserrat Black"/>
              <a:buChar char="●"/>
            </a:pPr>
            <a:r>
              <a:rPr lang="en-GB" sz="1400" dirty="0" err="1">
                <a:latin typeface="Montserrat Black"/>
                <a:ea typeface="Montserrat Black"/>
                <a:cs typeface="Montserrat Black"/>
                <a:sym typeface="Montserrat Black"/>
              </a:rPr>
              <a:t>Mae'r</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rhan</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fwyaf</a:t>
            </a:r>
            <a:r>
              <a:rPr lang="en-GB" sz="1400" dirty="0">
                <a:latin typeface="Montserrat Black"/>
                <a:ea typeface="Montserrat Black"/>
                <a:cs typeface="Montserrat Black"/>
                <a:sym typeface="Montserrat Black"/>
              </a:rPr>
              <a:t> o </a:t>
            </a:r>
            <a:r>
              <a:rPr lang="en-GB" sz="1400" dirty="0" err="1">
                <a:latin typeface="Montserrat Black"/>
                <a:ea typeface="Montserrat Black"/>
                <a:cs typeface="Montserrat Black"/>
                <a:sym typeface="Montserrat Black"/>
              </a:rPr>
              <a:t>ddysgwyr</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yn</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ymwybodol</a:t>
            </a:r>
            <a:r>
              <a:rPr lang="en-GB" sz="1400" dirty="0">
                <a:latin typeface="Montserrat Black"/>
                <a:ea typeface="Montserrat Black"/>
                <a:cs typeface="Montserrat Black"/>
                <a:sym typeface="Montserrat Black"/>
              </a:rPr>
              <a:t> o'r </a:t>
            </a:r>
            <a:r>
              <a:rPr lang="en-GB" sz="1400" dirty="0" err="1">
                <a:latin typeface="Montserrat Black"/>
                <a:ea typeface="Montserrat Black"/>
                <a:cs typeface="Montserrat Black"/>
                <a:sym typeface="Montserrat Black"/>
              </a:rPr>
              <a:t>cymorth</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sydd</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ar</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gael</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yn</a:t>
            </a:r>
            <a:r>
              <a:rPr lang="en-GB" sz="1400" dirty="0">
                <a:latin typeface="Montserrat Black"/>
                <a:ea typeface="Montserrat Black"/>
                <a:cs typeface="Montserrat Black"/>
                <a:sym typeface="Montserrat Black"/>
              </a:rPr>
              <a:t> y </a:t>
            </a:r>
            <a:r>
              <a:rPr lang="en-GB" sz="1400" dirty="0" err="1">
                <a:latin typeface="Montserrat Black"/>
                <a:ea typeface="Montserrat Black"/>
                <a:cs typeface="Montserrat Black"/>
                <a:sym typeface="Montserrat Black"/>
              </a:rPr>
              <a:t>coleg</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ar</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gyfer</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profiadau</a:t>
            </a:r>
            <a:r>
              <a:rPr lang="en-GB" sz="1400" dirty="0">
                <a:latin typeface="Montserrat Black"/>
                <a:ea typeface="Montserrat Black"/>
                <a:cs typeface="Montserrat Black"/>
                <a:sym typeface="Montserrat Black"/>
              </a:rPr>
              <a:t> o gam-</a:t>
            </a:r>
            <a:r>
              <a:rPr lang="en-GB" sz="1400" dirty="0" err="1">
                <a:latin typeface="Montserrat Black"/>
                <a:ea typeface="Montserrat Black"/>
                <a:cs typeface="Montserrat Black"/>
                <a:sym typeface="Montserrat Black"/>
              </a:rPr>
              <a:t>drin</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rhwng</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cyfoedion</a:t>
            </a:r>
            <a:endParaRPr sz="1400" dirty="0">
              <a:latin typeface="Montserrat Black"/>
              <a:ea typeface="Montserrat Black"/>
              <a:cs typeface="Montserrat Black"/>
              <a:sym typeface="Montserrat Black"/>
            </a:endParaRPr>
          </a:p>
          <a:p>
            <a:pPr marL="1828754" lvl="1" indent="-423323">
              <a:buSzPts val="1400"/>
              <a:buFont typeface="Montserrat"/>
              <a:buChar char="○"/>
            </a:pPr>
            <a:r>
              <a:rPr lang="en-GB" sz="1400" dirty="0" err="1">
                <a:latin typeface="Montserrat"/>
                <a:ea typeface="Montserrat"/>
                <a:cs typeface="Montserrat"/>
                <a:sym typeface="Montserrat"/>
              </a:rPr>
              <a:t>Roedd</a:t>
            </a:r>
            <a:r>
              <a:rPr lang="en-GB" sz="1400" dirty="0">
                <a:latin typeface="Montserrat"/>
                <a:ea typeface="Montserrat"/>
                <a:cs typeface="Montserrat"/>
                <a:sym typeface="Montserrat"/>
              </a:rPr>
              <a:t> </a:t>
            </a:r>
            <a:r>
              <a:rPr lang="en-GB" sz="1400" dirty="0">
                <a:latin typeface="Montserrat Black"/>
                <a:ea typeface="Montserrat Black"/>
                <a:cs typeface="Montserrat Black"/>
                <a:sym typeface="Montserrat Black"/>
              </a:rPr>
              <a:t>58%</a:t>
            </a:r>
            <a:r>
              <a:rPr lang="en-GB" sz="1400" dirty="0">
                <a:latin typeface="Montserrat"/>
                <a:ea typeface="Montserrat"/>
                <a:cs typeface="Montserrat"/>
                <a:sym typeface="Montserrat"/>
              </a:rPr>
              <a:t> o </a:t>
            </a:r>
            <a:r>
              <a:rPr lang="en-GB" sz="1400" dirty="0" err="1">
                <a:latin typeface="Montserrat"/>
                <a:ea typeface="Montserrat"/>
                <a:cs typeface="Montserrat"/>
                <a:sym typeface="Montserrat"/>
              </a:rPr>
              <a:t>ddysgwyr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ymwybodol</a:t>
            </a:r>
            <a:r>
              <a:rPr lang="en-GB" sz="1400" dirty="0">
                <a:latin typeface="Montserrat"/>
                <a:ea typeface="Montserrat"/>
                <a:cs typeface="Montserrat"/>
                <a:sym typeface="Montserrat"/>
              </a:rPr>
              <a:t> o’r </a:t>
            </a:r>
            <a:r>
              <a:rPr lang="en-GB" sz="1400" dirty="0" err="1">
                <a:latin typeface="Montserrat"/>
                <a:ea typeface="Montserrat"/>
                <a:cs typeface="Montserrat"/>
                <a:sym typeface="Montserrat"/>
              </a:rPr>
              <a:t>cymorth</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sydd</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gael</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yn</a:t>
            </a:r>
            <a:r>
              <a:rPr lang="en-GB" sz="1400" dirty="0">
                <a:latin typeface="Montserrat"/>
                <a:ea typeface="Montserrat"/>
                <a:cs typeface="Montserrat"/>
                <a:sym typeface="Montserrat"/>
              </a:rPr>
              <a:t> y </a:t>
            </a:r>
            <a:r>
              <a:rPr lang="en-GB" sz="1400" dirty="0" err="1">
                <a:latin typeface="Montserrat"/>
                <a:ea typeface="Montserrat"/>
                <a:cs typeface="Montserrat"/>
                <a:sym typeface="Montserrat"/>
              </a:rPr>
              <a:t>coleg</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gyfer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profiadau</a:t>
            </a:r>
            <a:r>
              <a:rPr lang="en-GB" sz="1400" dirty="0">
                <a:latin typeface="Montserrat"/>
                <a:ea typeface="Montserrat"/>
                <a:cs typeface="Montserrat"/>
                <a:sym typeface="Montserrat"/>
              </a:rPr>
              <a:t> o gam-</a:t>
            </a:r>
            <a:r>
              <a:rPr lang="en-GB" sz="1400" dirty="0" err="1">
                <a:latin typeface="Montserrat"/>
                <a:ea typeface="Montserrat"/>
                <a:cs typeface="Montserrat"/>
                <a:sym typeface="Montserrat"/>
              </a:rPr>
              <a:t>drin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rhwng</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cyfoedion</a:t>
            </a:r>
            <a:r>
              <a:rPr lang="en-GB" sz="1400" dirty="0">
                <a:latin typeface="Montserrat"/>
                <a:ea typeface="Montserrat"/>
                <a:cs typeface="Montserrat"/>
                <a:sym typeface="Montserrat"/>
              </a:rPr>
              <a:t> </a:t>
            </a:r>
            <a:endParaRPr sz="1400" dirty="0">
              <a:latin typeface="Montserrat"/>
              <a:ea typeface="Montserrat"/>
              <a:cs typeface="Montserrat"/>
              <a:sym typeface="Montserrat"/>
            </a:endParaRPr>
          </a:p>
          <a:p>
            <a:pPr marL="1828754" lvl="1" indent="-423323">
              <a:buSzPts val="1400"/>
              <a:buFont typeface="Montserrat"/>
              <a:buChar char="○"/>
            </a:pPr>
            <a:r>
              <a:rPr lang="en-GB" sz="1400" dirty="0" err="1">
                <a:latin typeface="Montserrat"/>
                <a:ea typeface="Montserrat"/>
                <a:cs typeface="Montserrat"/>
                <a:sym typeface="Montserrat"/>
              </a:rPr>
              <a:t>Nid</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oedd</a:t>
            </a:r>
            <a:r>
              <a:rPr lang="en-GB" sz="1400" dirty="0">
                <a:latin typeface="Montserrat"/>
                <a:ea typeface="Montserrat"/>
                <a:cs typeface="Montserrat"/>
                <a:sym typeface="Montserrat"/>
              </a:rPr>
              <a:t> </a:t>
            </a:r>
            <a:r>
              <a:rPr lang="en-GB" sz="1400" dirty="0">
                <a:latin typeface="Montserrat Black"/>
                <a:ea typeface="Montserrat Black"/>
                <a:cs typeface="Montserrat Black"/>
                <a:sym typeface="Montserrat Black"/>
              </a:rPr>
              <a:t>11%</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ymwybodol</a:t>
            </a:r>
            <a:r>
              <a:rPr lang="en-GB" sz="1400" dirty="0">
                <a:latin typeface="Montserrat"/>
                <a:ea typeface="Montserrat"/>
                <a:cs typeface="Montserrat"/>
                <a:sym typeface="Montserrat"/>
              </a:rPr>
              <a:t>, ac </a:t>
            </a:r>
            <a:r>
              <a:rPr lang="en-GB" sz="1400" dirty="0" err="1">
                <a:latin typeface="Montserrat"/>
                <a:ea typeface="Montserrat"/>
                <a:cs typeface="Montserrat"/>
                <a:sym typeface="Montserrat"/>
              </a:rPr>
              <a:t>roedd</a:t>
            </a:r>
            <a:r>
              <a:rPr lang="en-GB" sz="1400" dirty="0">
                <a:latin typeface="Montserrat"/>
                <a:ea typeface="Montserrat"/>
                <a:cs typeface="Montserrat"/>
                <a:sym typeface="Montserrat"/>
              </a:rPr>
              <a:t> </a:t>
            </a:r>
            <a:r>
              <a:rPr lang="en-GB" sz="1400" dirty="0">
                <a:latin typeface="Montserrat Black"/>
                <a:ea typeface="Montserrat Black"/>
                <a:cs typeface="Montserrat Black"/>
                <a:sym typeface="Montserrat Black"/>
              </a:rPr>
              <a:t>6%</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ansicr</a:t>
            </a:r>
            <a:endParaRPr sz="1400" dirty="0">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58" name="Google Shape;158;p25"/>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Canfyddiadau Allweddol</a:t>
            </a:r>
            <a:endParaRPr>
              <a:solidFill>
                <a:schemeClr val="lt1"/>
              </a:solidFill>
              <a:latin typeface="Montserrat ExtraBold"/>
              <a:ea typeface="Montserrat ExtraBold"/>
              <a:cs typeface="Montserrat ExtraBold"/>
              <a:sym typeface="Montserrat ExtraBold"/>
            </a:endParaRPr>
          </a:p>
        </p:txBody>
      </p:sp>
      <p:sp>
        <p:nvSpPr>
          <p:cNvPr id="159" name="Google Shape;159;p25"/>
          <p:cNvSpPr txBox="1"/>
          <p:nvPr/>
        </p:nvSpPr>
        <p:spPr>
          <a:xfrm>
            <a:off x="-140833" y="1433967"/>
            <a:ext cx="11839200" cy="4759600"/>
          </a:xfrm>
          <a:prstGeom prst="rect">
            <a:avLst/>
          </a:prstGeom>
          <a:noFill/>
          <a:ln>
            <a:noFill/>
          </a:ln>
        </p:spPr>
        <p:txBody>
          <a:bodyPr spcFirstLastPara="1" wrap="square" lIns="121900" tIns="121900" rIns="121900" bIns="121900" anchor="t" anchorCtr="0">
            <a:noAutofit/>
          </a:bodyPr>
          <a:lstStyle/>
          <a:p>
            <a:endParaRPr sz="2400">
              <a:latin typeface="Montserrat Black"/>
              <a:ea typeface="Montserrat Black"/>
              <a:cs typeface="Montserrat Black"/>
              <a:sym typeface="Montserrat Black"/>
            </a:endParaRPr>
          </a:p>
          <a:p>
            <a:pPr marL="1219170" indent="-423323">
              <a:buSzPts val="1400"/>
              <a:buFont typeface="Montserrat Black"/>
              <a:buChar char="●"/>
            </a:pPr>
            <a:r>
              <a:rPr lang="en-GB" sz="2400">
                <a:latin typeface="Montserrat Black"/>
                <a:ea typeface="Montserrat Black"/>
                <a:cs typeface="Montserrat Black"/>
                <a:sym typeface="Montserrat Black"/>
              </a:rPr>
              <a:t>Nid yw dysgwyr yn siŵr am ymwybyddiaeth, gwybodaeth a hyfedredd staff </a:t>
            </a:r>
            <a:endParaRPr sz="2400">
              <a:latin typeface="Montserrat Black"/>
              <a:ea typeface="Montserrat Black"/>
              <a:cs typeface="Montserrat Black"/>
              <a:sym typeface="Montserrat Black"/>
            </a:endParaRPr>
          </a:p>
          <a:p>
            <a:pPr marL="1828754" lvl="1" indent="-423323">
              <a:buSzPts val="1400"/>
              <a:buFont typeface="Montserrat"/>
              <a:buChar char="○"/>
            </a:pPr>
            <a:r>
              <a:rPr lang="en-GB" sz="2400">
                <a:latin typeface="Montserrat"/>
                <a:ea typeface="Montserrat"/>
                <a:cs typeface="Montserrat"/>
                <a:sym typeface="Montserrat"/>
              </a:rPr>
              <a:t>Mae </a:t>
            </a:r>
            <a:r>
              <a:rPr lang="en-GB" sz="2400">
                <a:latin typeface="Montserrat Black"/>
                <a:ea typeface="Montserrat Black"/>
                <a:cs typeface="Montserrat Black"/>
                <a:sym typeface="Montserrat Black"/>
              </a:rPr>
              <a:t>48%</a:t>
            </a:r>
            <a:r>
              <a:rPr lang="en-GB" sz="2400">
                <a:latin typeface="Montserrat"/>
                <a:ea typeface="Montserrat"/>
                <a:cs typeface="Montserrat"/>
                <a:sym typeface="Montserrat"/>
              </a:rPr>
              <a:t> o ddysgwyr yn teimlo bod staff yn ymwybodol o gam-drin rhwng cyfoedion, ac mae </a:t>
            </a:r>
            <a:r>
              <a:rPr lang="en-GB" sz="2400">
                <a:latin typeface="Montserrat Black"/>
                <a:ea typeface="Montserrat Black"/>
                <a:cs typeface="Montserrat Black"/>
                <a:sym typeface="Montserrat Black"/>
              </a:rPr>
              <a:t>42%</a:t>
            </a:r>
            <a:r>
              <a:rPr lang="en-GB" sz="2400">
                <a:latin typeface="Montserrat"/>
                <a:ea typeface="Montserrat"/>
                <a:cs typeface="Montserrat"/>
                <a:sym typeface="Montserrat"/>
              </a:rPr>
              <a:t> yn teimlo bod staff yn hyddysg a bod ganddynt wybodaeth i ymateb i gam-drin rhwng cyfoedion</a:t>
            </a:r>
            <a:endParaRPr sz="2400">
              <a:latin typeface="Montserrat"/>
              <a:ea typeface="Montserrat"/>
              <a:cs typeface="Montserrat"/>
              <a:sym typeface="Montserrat"/>
            </a:endParaRPr>
          </a:p>
          <a:p>
            <a:pPr marL="1828754" lvl="1" indent="-423323">
              <a:buSzPts val="1400"/>
              <a:buFont typeface="Montserrat"/>
              <a:buChar char="○"/>
            </a:pPr>
            <a:r>
              <a:rPr lang="en-GB" sz="2400">
                <a:latin typeface="Montserrat"/>
                <a:ea typeface="Montserrat"/>
                <a:cs typeface="Montserrat"/>
                <a:sym typeface="Montserrat"/>
              </a:rPr>
              <a:t>Roedd </a:t>
            </a:r>
            <a:r>
              <a:rPr lang="en-GB" sz="2400">
                <a:latin typeface="Montserrat Black"/>
                <a:ea typeface="Montserrat Black"/>
                <a:cs typeface="Montserrat Black"/>
                <a:sym typeface="Montserrat Black"/>
              </a:rPr>
              <a:t>5%</a:t>
            </a:r>
            <a:r>
              <a:rPr lang="en-GB" sz="2400">
                <a:latin typeface="Montserrat"/>
                <a:ea typeface="Montserrat"/>
                <a:cs typeface="Montserrat"/>
                <a:sym typeface="Montserrat"/>
              </a:rPr>
              <a:t> yn teimlo nad yw staff yn ymwybodol, yn hyddysg na bod ganddynt wybodaeth ac roedd </a:t>
            </a:r>
            <a:r>
              <a:rPr lang="en-GB" sz="2400">
                <a:latin typeface="Montserrat Black"/>
                <a:ea typeface="Montserrat Black"/>
                <a:cs typeface="Montserrat Black"/>
                <a:sym typeface="Montserrat Black"/>
              </a:rPr>
              <a:t>18%</a:t>
            </a:r>
            <a:r>
              <a:rPr lang="en-GB" sz="2400">
                <a:latin typeface="Montserrat"/>
                <a:ea typeface="Montserrat"/>
                <a:cs typeface="Montserrat"/>
                <a:sym typeface="Montserrat"/>
              </a:rPr>
              <a:t> yn ansicr. </a:t>
            </a:r>
            <a:endParaRPr sz="2400">
              <a:latin typeface="Montserrat"/>
              <a:ea typeface="Montserrat"/>
              <a:cs typeface="Montserrat"/>
              <a:sym typeface="Montserrat"/>
            </a:endParaRPr>
          </a:p>
          <a:p>
            <a:endParaRPr sz="2400">
              <a:latin typeface="Montserrat Black"/>
              <a:ea typeface="Montserrat Black"/>
              <a:cs typeface="Montserrat Black"/>
              <a:sym typeface="Montserrat Black"/>
            </a:endParaRPr>
          </a:p>
          <a:p>
            <a:pPr marL="1219170" indent="-423323">
              <a:buSzPts val="1400"/>
              <a:buFont typeface="Montserrat Black"/>
              <a:buChar char="●"/>
            </a:pPr>
            <a:r>
              <a:rPr lang="en-GB" sz="2400">
                <a:latin typeface="Montserrat Black"/>
                <a:ea typeface="Montserrat Black"/>
                <a:cs typeface="Montserrat Black"/>
                <a:sym typeface="Montserrat Black"/>
              </a:rPr>
              <a:t>Nid yw iaith y coleg wedi'i safoni</a:t>
            </a:r>
            <a:endParaRPr sz="2400">
              <a:latin typeface="Montserrat Black"/>
              <a:ea typeface="Montserrat Black"/>
              <a:cs typeface="Montserrat Black"/>
              <a:sym typeface="Montserrat Black"/>
            </a:endParaRPr>
          </a:p>
          <a:p>
            <a:pPr marL="1828754" lvl="1" indent="-423323">
              <a:buSzPts val="1400"/>
              <a:buFont typeface="Montserrat"/>
              <a:buChar char="○"/>
            </a:pPr>
            <a:r>
              <a:rPr lang="en-GB" sz="2400">
                <a:latin typeface="Montserrat"/>
                <a:ea typeface="Montserrat"/>
                <a:cs typeface="Montserrat"/>
                <a:sym typeface="Montserrat"/>
              </a:rPr>
              <a:t>Mae diffiniadau gwahanol o dermau yn cael eu defnyddio mewn gwahanol bolisïau</a:t>
            </a:r>
            <a:endParaRPr sz="2400">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65" name="Google Shape;165;p26"/>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Diffinio PoPA</a:t>
            </a:r>
            <a:endParaRPr>
              <a:solidFill>
                <a:schemeClr val="lt1"/>
              </a:solidFill>
              <a:latin typeface="Montserrat ExtraBold"/>
              <a:ea typeface="Montserrat ExtraBold"/>
              <a:cs typeface="Montserrat ExtraBold"/>
              <a:sym typeface="Montserrat ExtraBold"/>
            </a:endParaRPr>
          </a:p>
        </p:txBody>
      </p:sp>
      <p:sp>
        <p:nvSpPr>
          <p:cNvPr id="166" name="Google Shape;166;p26"/>
          <p:cNvSpPr txBox="1"/>
          <p:nvPr/>
        </p:nvSpPr>
        <p:spPr>
          <a:xfrm>
            <a:off x="415600" y="1356967"/>
            <a:ext cx="11360800" cy="1137600"/>
          </a:xfrm>
          <a:prstGeom prst="rect">
            <a:avLst/>
          </a:prstGeom>
          <a:noFill/>
          <a:ln>
            <a:noFill/>
          </a:ln>
        </p:spPr>
        <p:txBody>
          <a:bodyPr spcFirstLastPara="1" wrap="square" lIns="121900" tIns="121900" rIns="121900" bIns="121900" anchor="t" anchorCtr="0">
            <a:noAutofit/>
          </a:bodyPr>
          <a:lstStyle/>
          <a:p>
            <a:pPr>
              <a:lnSpc>
                <a:spcPct val="115000"/>
              </a:lnSpc>
            </a:pPr>
            <a:r>
              <a:rPr lang="en-GB" sz="2400" dirty="0" err="1">
                <a:solidFill>
                  <a:schemeClr val="dk1"/>
                </a:solidFill>
                <a:latin typeface="Montserrat"/>
                <a:ea typeface="Montserrat"/>
                <a:cs typeface="Montserrat"/>
                <a:sym typeface="Montserrat"/>
              </a:rPr>
              <a:t>Dangosodd</a:t>
            </a:r>
            <a:r>
              <a:rPr lang="en-GB" sz="2400" dirty="0">
                <a:solidFill>
                  <a:schemeClr val="dk1"/>
                </a:solidFill>
                <a:latin typeface="Montserrat"/>
                <a:ea typeface="Montserrat"/>
                <a:cs typeface="Montserrat"/>
                <a:sym typeface="Montserrat"/>
              </a:rPr>
              <a:t> un </a:t>
            </a:r>
            <a:r>
              <a:rPr lang="en-GB" sz="2400" dirty="0" err="1">
                <a:solidFill>
                  <a:schemeClr val="dk1"/>
                </a:solidFill>
                <a:latin typeface="Montserrat"/>
                <a:ea typeface="Montserrat"/>
                <a:cs typeface="Montserrat"/>
                <a:sym typeface="Montserrat"/>
              </a:rPr>
              <a:t>o'n</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canfyddiadau</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allweddol</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nad</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oes</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gennym</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ddiffiniadau</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clir</a:t>
            </a:r>
            <a:r>
              <a:rPr lang="en-GB" sz="2400" dirty="0">
                <a:solidFill>
                  <a:schemeClr val="dk1"/>
                </a:solidFill>
                <a:latin typeface="Montserrat"/>
                <a:ea typeface="Montserrat"/>
                <a:cs typeface="Montserrat"/>
                <a:sym typeface="Montserrat"/>
              </a:rPr>
              <a:t> o </a:t>
            </a:r>
            <a:r>
              <a:rPr lang="en-GB" sz="2400" dirty="0" err="1">
                <a:solidFill>
                  <a:schemeClr val="dk1"/>
                </a:solidFill>
                <a:latin typeface="Montserrat"/>
                <a:ea typeface="Montserrat"/>
                <a:cs typeface="Montserrat"/>
                <a:sym typeface="Montserrat"/>
              </a:rPr>
              <a:t>PoPA</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fel</a:t>
            </a:r>
            <a:r>
              <a:rPr lang="en-GB" sz="2400" dirty="0">
                <a:solidFill>
                  <a:schemeClr val="dk1"/>
                </a:solidFill>
                <a:latin typeface="Montserrat"/>
                <a:ea typeface="Montserrat"/>
                <a:cs typeface="Montserrat"/>
                <a:sym typeface="Montserrat"/>
              </a:rPr>
              <a:t> sector.</a:t>
            </a:r>
            <a:endParaRPr sz="2400" dirty="0">
              <a:solidFill>
                <a:schemeClr val="dk1"/>
              </a:solidFill>
              <a:latin typeface="Montserrat"/>
              <a:ea typeface="Montserrat"/>
              <a:cs typeface="Montserrat"/>
              <a:sym typeface="Montserrat"/>
            </a:endParaRPr>
          </a:p>
          <a:p>
            <a:pPr>
              <a:lnSpc>
                <a:spcPct val="115000"/>
              </a:lnSpc>
              <a:buClr>
                <a:schemeClr val="dk1"/>
              </a:buClr>
              <a:buSzPts val="1100"/>
            </a:pPr>
            <a:r>
              <a:rPr lang="en-GB" sz="2400" dirty="0">
                <a:solidFill>
                  <a:schemeClr val="dk1"/>
                </a:solidFill>
                <a:latin typeface="Montserrat"/>
                <a:ea typeface="Montserrat"/>
                <a:cs typeface="Montserrat"/>
                <a:sym typeface="Montserrat"/>
              </a:rPr>
              <a:t>Mae </a:t>
            </a:r>
            <a:r>
              <a:rPr lang="en-GB" sz="2400" dirty="0" err="1">
                <a:solidFill>
                  <a:schemeClr val="dk1"/>
                </a:solidFill>
                <a:latin typeface="Montserrat"/>
                <a:ea typeface="Montserrat"/>
                <a:cs typeface="Montserrat"/>
                <a:sym typeface="Montserrat"/>
              </a:rPr>
              <a:t>diffiniadau</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yn</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bwysig</a:t>
            </a:r>
            <a:r>
              <a:rPr lang="en-GB" sz="2400" dirty="0">
                <a:solidFill>
                  <a:schemeClr val="dk1"/>
                </a:solidFill>
                <a:latin typeface="Montserrat"/>
                <a:ea typeface="Montserrat"/>
                <a:cs typeface="Montserrat"/>
                <a:sym typeface="Montserrat"/>
              </a:rPr>
              <a:t> er </a:t>
            </a:r>
            <a:r>
              <a:rPr lang="en-GB" sz="2400" dirty="0" err="1">
                <a:solidFill>
                  <a:schemeClr val="dk1"/>
                </a:solidFill>
                <a:latin typeface="Montserrat"/>
                <a:ea typeface="Montserrat"/>
                <a:cs typeface="Montserrat"/>
                <a:sym typeface="Montserrat"/>
              </a:rPr>
              <a:t>mwyn</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i</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ni</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allu</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adnabod</a:t>
            </a:r>
            <a:r>
              <a:rPr lang="en-GB" sz="2400" dirty="0">
                <a:solidFill>
                  <a:schemeClr val="dk1"/>
                </a:solidFill>
                <a:latin typeface="Montserrat"/>
                <a:ea typeface="Montserrat"/>
                <a:cs typeface="Montserrat"/>
                <a:sym typeface="Montserrat"/>
              </a:rPr>
              <a:t> a </a:t>
            </a:r>
            <a:r>
              <a:rPr lang="en-GB" sz="2400" dirty="0" err="1">
                <a:solidFill>
                  <a:schemeClr val="dk1"/>
                </a:solidFill>
                <a:latin typeface="Montserrat"/>
                <a:ea typeface="Montserrat"/>
                <a:cs typeface="Montserrat"/>
                <a:sym typeface="Montserrat"/>
              </a:rPr>
              <a:t>mynd</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i'r</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afael</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â'r</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ymddygiad</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yn</a:t>
            </a:r>
            <a:r>
              <a:rPr lang="en-GB" sz="2400" dirty="0">
                <a:solidFill>
                  <a:schemeClr val="dk1"/>
                </a:solidFill>
                <a:latin typeface="Montserrat"/>
                <a:ea typeface="Montserrat"/>
                <a:cs typeface="Montserrat"/>
                <a:sym typeface="Montserrat"/>
              </a:rPr>
              <a:t> </a:t>
            </a:r>
            <a:r>
              <a:rPr lang="en-GB" sz="2400" dirty="0" err="1">
                <a:solidFill>
                  <a:schemeClr val="dk1"/>
                </a:solidFill>
                <a:latin typeface="Montserrat"/>
                <a:ea typeface="Montserrat"/>
                <a:cs typeface="Montserrat"/>
                <a:sym typeface="Montserrat"/>
              </a:rPr>
              <a:t>iawn</a:t>
            </a:r>
            <a:r>
              <a:rPr lang="en-GB" sz="2400" dirty="0">
                <a:solidFill>
                  <a:schemeClr val="dk1"/>
                </a:solidFill>
                <a:latin typeface="Montserrat"/>
                <a:ea typeface="Montserrat"/>
                <a:cs typeface="Montserrat"/>
                <a:sym typeface="Montserrat"/>
              </a:rPr>
              <a:t>.</a:t>
            </a:r>
          </a:p>
          <a:p>
            <a:pPr>
              <a:lnSpc>
                <a:spcPct val="115000"/>
              </a:lnSpc>
              <a:buClr>
                <a:schemeClr val="dk1"/>
              </a:buClr>
              <a:buSzPts val="1100"/>
            </a:pPr>
            <a:endParaRPr sz="2400" dirty="0">
              <a:solidFill>
                <a:schemeClr val="dk1"/>
              </a:solidFill>
              <a:latin typeface="Montserrat"/>
              <a:ea typeface="Montserrat"/>
              <a:cs typeface="Montserrat"/>
              <a:sym typeface="Montserrat"/>
            </a:endParaRPr>
          </a:p>
          <a:p>
            <a:r>
              <a:rPr lang="en-GB" sz="2400" dirty="0">
                <a:latin typeface="Montserrat"/>
                <a:ea typeface="Montserrat"/>
                <a:cs typeface="Montserrat"/>
                <a:sym typeface="Montserrat"/>
              </a:rPr>
              <a:t> </a:t>
            </a:r>
            <a:endParaRPr sz="2400" dirty="0">
              <a:latin typeface="Montserrat"/>
              <a:ea typeface="Montserrat"/>
              <a:cs typeface="Montserrat"/>
              <a:sym typeface="Montserrat"/>
            </a:endParaRPr>
          </a:p>
        </p:txBody>
      </p:sp>
      <p:sp>
        <p:nvSpPr>
          <p:cNvPr id="167" name="Google Shape;167;p26"/>
          <p:cNvSpPr txBox="1"/>
          <p:nvPr/>
        </p:nvSpPr>
        <p:spPr>
          <a:xfrm>
            <a:off x="5097600" y="3161087"/>
            <a:ext cx="7094400" cy="1757200"/>
          </a:xfrm>
          <a:prstGeom prst="rect">
            <a:avLst/>
          </a:prstGeom>
          <a:noFill/>
          <a:ln>
            <a:noFill/>
          </a:ln>
        </p:spPr>
        <p:txBody>
          <a:bodyPr spcFirstLastPara="1" wrap="square" lIns="121900" tIns="121900" rIns="121900" bIns="121900" anchor="t" anchorCtr="0">
            <a:noAutofit/>
          </a:bodyPr>
          <a:lstStyle/>
          <a:p>
            <a:pPr algn="ctr"/>
            <a:r>
              <a:rPr lang="en-GB" sz="3333" dirty="0">
                <a:latin typeface="Montserrat Black"/>
                <a:ea typeface="Montserrat Black"/>
                <a:cs typeface="Montserrat Black"/>
                <a:sym typeface="Montserrat Black"/>
              </a:rPr>
              <a:t>GWAHANIAETHU</a:t>
            </a:r>
            <a:endParaRPr sz="3333" dirty="0">
              <a:latin typeface="Montserrat Black"/>
              <a:ea typeface="Montserrat Black"/>
              <a:cs typeface="Montserrat Black"/>
              <a:sym typeface="Montserrat Black"/>
            </a:endParaRPr>
          </a:p>
        </p:txBody>
      </p:sp>
      <p:sp>
        <p:nvSpPr>
          <p:cNvPr id="168" name="Google Shape;168;p26"/>
          <p:cNvSpPr txBox="1"/>
          <p:nvPr/>
        </p:nvSpPr>
        <p:spPr>
          <a:xfrm>
            <a:off x="-11" y="4597505"/>
            <a:ext cx="7094400" cy="1757200"/>
          </a:xfrm>
          <a:prstGeom prst="rect">
            <a:avLst/>
          </a:prstGeom>
          <a:noFill/>
          <a:ln>
            <a:noFill/>
          </a:ln>
        </p:spPr>
        <p:txBody>
          <a:bodyPr spcFirstLastPara="1" wrap="square" lIns="121900" tIns="121900" rIns="121900" bIns="121900" anchor="t" anchorCtr="0">
            <a:noAutofit/>
          </a:bodyPr>
          <a:lstStyle/>
          <a:p>
            <a:pPr algn="ctr"/>
            <a:r>
              <a:rPr lang="en-GB" sz="3333">
                <a:latin typeface="Montserrat Black"/>
                <a:ea typeface="Montserrat Black"/>
                <a:cs typeface="Montserrat Black"/>
                <a:sym typeface="Montserrat Black"/>
              </a:rPr>
              <a:t>AFLONYDDU</a:t>
            </a:r>
            <a:endParaRPr sz="3333">
              <a:latin typeface="Montserrat Black"/>
              <a:ea typeface="Montserrat Black"/>
              <a:cs typeface="Montserrat Black"/>
              <a:sym typeface="Montserrat Black"/>
            </a:endParaRPr>
          </a:p>
        </p:txBody>
      </p:sp>
      <p:sp>
        <p:nvSpPr>
          <p:cNvPr id="169" name="Google Shape;169;p26"/>
          <p:cNvSpPr txBox="1"/>
          <p:nvPr/>
        </p:nvSpPr>
        <p:spPr>
          <a:xfrm>
            <a:off x="5097600" y="4622433"/>
            <a:ext cx="7094400" cy="1757200"/>
          </a:xfrm>
          <a:prstGeom prst="rect">
            <a:avLst/>
          </a:prstGeom>
          <a:noFill/>
          <a:ln>
            <a:noFill/>
          </a:ln>
        </p:spPr>
        <p:txBody>
          <a:bodyPr spcFirstLastPara="1" wrap="square" lIns="121900" tIns="121900" rIns="121900" bIns="121900" anchor="t" anchorCtr="0">
            <a:noAutofit/>
          </a:bodyPr>
          <a:lstStyle/>
          <a:p>
            <a:pPr algn="ctr"/>
            <a:r>
              <a:rPr lang="en-GB" sz="3333">
                <a:latin typeface="Montserrat Black"/>
                <a:ea typeface="Montserrat Black"/>
                <a:cs typeface="Montserrat Black"/>
                <a:sym typeface="Montserrat Black"/>
              </a:rPr>
              <a:t>TRAIS</a:t>
            </a:r>
            <a:endParaRPr sz="3333">
              <a:latin typeface="Montserrat Black"/>
              <a:ea typeface="Montserrat Black"/>
              <a:cs typeface="Montserrat Black"/>
              <a:sym typeface="Montserrat Black"/>
            </a:endParaRPr>
          </a:p>
        </p:txBody>
      </p:sp>
      <p:sp>
        <p:nvSpPr>
          <p:cNvPr id="170" name="Google Shape;170;p26"/>
          <p:cNvSpPr txBox="1"/>
          <p:nvPr/>
        </p:nvSpPr>
        <p:spPr>
          <a:xfrm>
            <a:off x="-341626" y="3186015"/>
            <a:ext cx="7094400" cy="1757200"/>
          </a:xfrm>
          <a:prstGeom prst="rect">
            <a:avLst/>
          </a:prstGeom>
          <a:noFill/>
          <a:ln>
            <a:noFill/>
          </a:ln>
        </p:spPr>
        <p:txBody>
          <a:bodyPr spcFirstLastPara="1" wrap="square" lIns="121900" tIns="121900" rIns="121900" bIns="121900" anchor="t" anchorCtr="0">
            <a:noAutofit/>
          </a:bodyPr>
          <a:lstStyle/>
          <a:p>
            <a:pPr algn="ctr"/>
            <a:r>
              <a:rPr lang="en-GB" sz="3333" dirty="0">
                <a:latin typeface="Montserrat Black"/>
                <a:ea typeface="Montserrat Black"/>
                <a:cs typeface="Montserrat Black"/>
                <a:sym typeface="Montserrat Black"/>
              </a:rPr>
              <a:t>LLEFERYDD CASINEB</a:t>
            </a:r>
            <a:endParaRPr sz="3333" dirty="0">
              <a:latin typeface="Montserrat Black"/>
              <a:ea typeface="Montserrat Black"/>
              <a:cs typeface="Montserrat Black"/>
              <a:sym typeface="Montserrat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176" name="Google Shape;176;p27"/>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dirty="0" err="1">
                <a:solidFill>
                  <a:schemeClr val="lt1"/>
                </a:solidFill>
                <a:latin typeface="Montserrat ExtraBold"/>
                <a:ea typeface="Montserrat ExtraBold"/>
                <a:cs typeface="Montserrat ExtraBold"/>
                <a:sym typeface="Montserrat ExtraBold"/>
              </a:rPr>
              <a:t>Cynlluniau’r</a:t>
            </a:r>
            <a:r>
              <a:rPr lang="en-GB" dirty="0">
                <a:solidFill>
                  <a:schemeClr val="lt1"/>
                </a:solidFill>
                <a:latin typeface="Montserrat ExtraBold"/>
                <a:ea typeface="Montserrat ExtraBold"/>
                <a:cs typeface="Montserrat ExtraBold"/>
                <a:sym typeface="Montserrat ExtraBold"/>
              </a:rPr>
              <a:t> Ail </a:t>
            </a:r>
            <a:r>
              <a:rPr lang="en-GB" dirty="0" err="1">
                <a:solidFill>
                  <a:schemeClr val="lt1"/>
                </a:solidFill>
                <a:latin typeface="Montserrat ExtraBold"/>
                <a:ea typeface="Montserrat ExtraBold"/>
                <a:cs typeface="Montserrat ExtraBold"/>
                <a:sym typeface="Montserrat ExtraBold"/>
              </a:rPr>
              <a:t>Flwyddyn</a:t>
            </a:r>
            <a:endParaRPr dirty="0">
              <a:solidFill>
                <a:schemeClr val="lt1"/>
              </a:solidFill>
              <a:latin typeface="Montserrat ExtraBold"/>
              <a:ea typeface="Montserrat ExtraBold"/>
              <a:cs typeface="Montserrat ExtraBold"/>
              <a:sym typeface="Montserrat ExtraBold"/>
            </a:endParaRPr>
          </a:p>
        </p:txBody>
      </p:sp>
      <p:sp>
        <p:nvSpPr>
          <p:cNvPr id="177" name="Google Shape;177;p27"/>
          <p:cNvSpPr txBox="1"/>
          <p:nvPr/>
        </p:nvSpPr>
        <p:spPr>
          <a:xfrm>
            <a:off x="7389367" y="5225700"/>
            <a:ext cx="34400" cy="114800"/>
          </a:xfrm>
          <a:prstGeom prst="rect">
            <a:avLst/>
          </a:prstGeom>
          <a:noFill/>
          <a:ln>
            <a:noFill/>
          </a:ln>
        </p:spPr>
        <p:txBody>
          <a:bodyPr spcFirstLastPara="1" wrap="square" lIns="121900" tIns="121900" rIns="121900" bIns="121900" anchor="t" anchorCtr="0">
            <a:noAutofit/>
          </a:bodyPr>
          <a:lstStyle/>
          <a:p>
            <a:endParaRPr sz="2400"/>
          </a:p>
        </p:txBody>
      </p:sp>
      <p:sp>
        <p:nvSpPr>
          <p:cNvPr id="178" name="Google Shape;178;p27"/>
          <p:cNvSpPr txBox="1"/>
          <p:nvPr/>
        </p:nvSpPr>
        <p:spPr>
          <a:xfrm>
            <a:off x="221733" y="1149700"/>
            <a:ext cx="11360800" cy="4837600"/>
          </a:xfrm>
          <a:prstGeom prst="rect">
            <a:avLst/>
          </a:prstGeom>
          <a:noFill/>
          <a:ln>
            <a:noFill/>
          </a:ln>
        </p:spPr>
        <p:txBody>
          <a:bodyPr spcFirstLastPara="1" wrap="square" lIns="121900" tIns="121900" rIns="121900" bIns="121900" anchor="t" anchorCtr="0">
            <a:noAutofit/>
          </a:bodyPr>
          <a:lstStyle/>
          <a:p>
            <a:pPr marL="609585" indent="-423323">
              <a:buSzPts val="1400"/>
              <a:buFont typeface="Montserrat Black"/>
              <a:buChar char="●"/>
            </a:pPr>
            <a:r>
              <a:rPr lang="en-GB" sz="1400" dirty="0" err="1">
                <a:latin typeface="Montserrat Black"/>
                <a:ea typeface="Montserrat Black"/>
                <a:cs typeface="Montserrat Black"/>
                <a:sym typeface="Montserrat Black"/>
              </a:rPr>
              <a:t>Hyfforddiant</a:t>
            </a:r>
            <a:r>
              <a:rPr lang="en-GB" sz="1400" dirty="0">
                <a:latin typeface="Montserrat Black"/>
                <a:ea typeface="Montserrat Black"/>
                <a:cs typeface="Montserrat Black"/>
                <a:sym typeface="Montserrat Black"/>
              </a:rPr>
              <a:t> ac Adnoddau </a:t>
            </a:r>
            <a:r>
              <a:rPr lang="en-GB" sz="1400" dirty="0" err="1">
                <a:latin typeface="Montserrat Black"/>
                <a:ea typeface="Montserrat Black"/>
                <a:cs typeface="Montserrat Black"/>
                <a:sym typeface="Montserrat Black"/>
              </a:rPr>
              <a:t>wedi’u</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Llywio</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gan</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Drawma</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err="1">
                <a:latin typeface="Montserrat"/>
                <a:ea typeface="Montserrat"/>
                <a:cs typeface="Montserrat"/>
                <a:sym typeface="Montserrat"/>
              </a:rPr>
              <a:t>Defnyddio</a:t>
            </a:r>
            <a:r>
              <a:rPr lang="en-GB" sz="1400" dirty="0">
                <a:latin typeface="Montserrat"/>
                <a:ea typeface="Montserrat"/>
                <a:cs typeface="Montserrat"/>
                <a:sym typeface="Montserrat"/>
              </a:rPr>
              <a:t> Dull </a:t>
            </a:r>
            <a:r>
              <a:rPr lang="en-GB" sz="1400" dirty="0" err="1">
                <a:latin typeface="Montserrat"/>
                <a:ea typeface="Montserrat"/>
                <a:cs typeface="Montserrat"/>
                <a:sym typeface="Montserrat"/>
              </a:rPr>
              <a:t>wedi’i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Lywio</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gan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Drawma</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ddatblygu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dysgu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sy’n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ymwneud</a:t>
            </a:r>
            <a:r>
              <a:rPr lang="en-GB" sz="1400" dirty="0">
                <a:latin typeface="Montserrat"/>
                <a:ea typeface="Montserrat"/>
                <a:cs typeface="Montserrat"/>
                <a:sym typeface="Montserrat"/>
              </a:rPr>
              <a:t> â </a:t>
            </a:r>
            <a:r>
              <a:rPr lang="en-GB" sz="1400" dirty="0" err="1">
                <a:latin typeface="Montserrat"/>
                <a:ea typeface="Montserrat"/>
                <a:cs typeface="Montserrat"/>
                <a:sym typeface="Montserrat"/>
              </a:rPr>
              <a:t>PoPA</a:t>
            </a:r>
            <a:endParaRPr sz="1400" dirty="0">
              <a:latin typeface="Montserrat"/>
              <a:ea typeface="Montserrat"/>
              <a:cs typeface="Montserrat"/>
              <a:sym typeface="Montserrat"/>
            </a:endParaRPr>
          </a:p>
          <a:p>
            <a:pPr marL="1219170" lvl="1" indent="-423323">
              <a:buSzPts val="1400"/>
              <a:buFont typeface="Montserrat"/>
              <a:buChar char="○"/>
            </a:pPr>
            <a:r>
              <a:rPr lang="en-GB" sz="1400" dirty="0">
                <a:latin typeface="Montserrat"/>
                <a:ea typeface="Montserrat"/>
                <a:cs typeface="Montserrat"/>
                <a:sym typeface="Montserrat"/>
              </a:rPr>
              <a:t>Tri </a:t>
            </a:r>
            <a:r>
              <a:rPr lang="en-GB" sz="1400" dirty="0" err="1">
                <a:latin typeface="Montserrat"/>
                <a:ea typeface="Montserrat"/>
                <a:cs typeface="Montserrat"/>
                <a:sym typeface="Montserrat"/>
              </a:rPr>
              <a:t>edefyn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wedi’u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cynllunio</a:t>
            </a:r>
            <a:r>
              <a:rPr lang="en-GB" sz="1400" dirty="0">
                <a:latin typeface="Montserrat"/>
                <a:ea typeface="Montserrat"/>
                <a:cs typeface="Montserrat"/>
                <a:sym typeface="Montserrat"/>
              </a:rPr>
              <a:t>:</a:t>
            </a:r>
            <a:endParaRPr sz="1400" dirty="0">
              <a:latin typeface="Montserrat"/>
              <a:ea typeface="Montserrat"/>
              <a:cs typeface="Montserrat"/>
              <a:sym typeface="Montserrat"/>
            </a:endParaRPr>
          </a:p>
          <a:p>
            <a:pPr marL="1828754" lvl="2" indent="-423323">
              <a:buSzPts val="1400"/>
              <a:buFont typeface="Montserrat"/>
              <a:buChar char="■"/>
            </a:pPr>
            <a:r>
              <a:rPr lang="en-GB" sz="1400" dirty="0" err="1">
                <a:latin typeface="Montserrat"/>
                <a:ea typeface="Montserrat"/>
                <a:cs typeface="Montserrat"/>
                <a:sym typeface="Montserrat"/>
              </a:rPr>
              <a:t>Deall</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gyfer</a:t>
            </a:r>
            <a:r>
              <a:rPr lang="en-GB" sz="1400" dirty="0">
                <a:latin typeface="Montserrat"/>
                <a:ea typeface="Montserrat"/>
                <a:cs typeface="Montserrat"/>
                <a:sym typeface="Montserrat"/>
              </a:rPr>
              <a:t> yr </a:t>
            </a:r>
            <a:r>
              <a:rPr lang="en-GB" sz="1400" dirty="0" err="1">
                <a:latin typeface="Montserrat"/>
                <a:ea typeface="Montserrat"/>
                <a:cs typeface="Montserrat"/>
                <a:sym typeface="Montserrat"/>
              </a:rPr>
              <a:t>holl</a:t>
            </a:r>
            <a:r>
              <a:rPr lang="en-GB" sz="1400" dirty="0">
                <a:latin typeface="Montserrat"/>
                <a:ea typeface="Montserrat"/>
                <a:cs typeface="Montserrat"/>
                <a:sym typeface="Montserrat"/>
              </a:rPr>
              <a:t> staff)</a:t>
            </a:r>
            <a:endParaRPr sz="1400" dirty="0">
              <a:latin typeface="Montserrat"/>
              <a:ea typeface="Montserrat"/>
              <a:cs typeface="Montserrat"/>
              <a:sym typeface="Montserrat"/>
            </a:endParaRPr>
          </a:p>
          <a:p>
            <a:pPr marL="1828754" lvl="2" indent="-423323">
              <a:buSzPts val="1400"/>
              <a:buFont typeface="Montserrat"/>
              <a:buChar char="■"/>
            </a:pPr>
            <a:r>
              <a:rPr lang="en-GB" sz="1400" dirty="0" err="1">
                <a:latin typeface="Montserrat"/>
                <a:ea typeface="Montserrat"/>
                <a:cs typeface="Montserrat"/>
                <a:sym typeface="Montserrat"/>
              </a:rPr>
              <a:t>Cefnogi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Datgeliadau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gyfer</a:t>
            </a:r>
            <a:r>
              <a:rPr lang="en-GB" sz="1400" dirty="0">
                <a:latin typeface="Montserrat"/>
                <a:ea typeface="Montserrat"/>
                <a:cs typeface="Montserrat"/>
                <a:sym typeface="Montserrat"/>
              </a:rPr>
              <a:t> staff </a:t>
            </a:r>
            <a:r>
              <a:rPr lang="en-GB" sz="1400" dirty="0" err="1">
                <a:latin typeface="Montserrat"/>
                <a:ea typeface="Montserrat"/>
                <a:cs typeface="Montserrat"/>
                <a:sym typeface="Montserrat"/>
              </a:rPr>
              <a:t>llinell</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gyntaf</a:t>
            </a:r>
            <a:r>
              <a:rPr lang="en-GB" sz="1400" dirty="0">
                <a:latin typeface="Montserrat"/>
                <a:ea typeface="Montserrat"/>
                <a:cs typeface="Montserrat"/>
                <a:sym typeface="Montserrat"/>
              </a:rPr>
              <a:t>)</a:t>
            </a:r>
            <a:endParaRPr sz="1400" dirty="0">
              <a:latin typeface="Montserrat"/>
              <a:ea typeface="Montserrat"/>
              <a:cs typeface="Montserrat"/>
              <a:sym typeface="Montserrat"/>
            </a:endParaRPr>
          </a:p>
          <a:p>
            <a:pPr marL="1828754" lvl="2" indent="-423323">
              <a:buSzPts val="1400"/>
              <a:buFont typeface="Montserrat"/>
              <a:buChar char="■"/>
            </a:pPr>
            <a:r>
              <a:rPr lang="en-GB" sz="1400" dirty="0">
                <a:latin typeface="Montserrat"/>
                <a:ea typeface="Montserrat"/>
                <a:cs typeface="Montserrat"/>
                <a:sym typeface="Montserrat"/>
              </a:rPr>
              <a:t>Beth </a:t>
            </a:r>
            <a:r>
              <a:rPr lang="en-GB" sz="1400" dirty="0" err="1">
                <a:latin typeface="Montserrat"/>
                <a:ea typeface="Montserrat"/>
                <a:cs typeface="Montserrat"/>
                <a:sym typeface="Montserrat"/>
              </a:rPr>
              <a:t>yw</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cynlluniau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sesiwn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i’w</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darparu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fyfyrwyr</a:t>
            </a:r>
            <a:r>
              <a:rPr lang="en-GB" sz="1400" dirty="0">
                <a:latin typeface="Montserrat"/>
                <a:ea typeface="Montserrat"/>
                <a:cs typeface="Montserrat"/>
                <a:sym typeface="Montserrat"/>
              </a:rPr>
              <a:t>)</a:t>
            </a:r>
            <a:endParaRPr sz="1400" dirty="0">
              <a:latin typeface="Montserrat"/>
              <a:ea typeface="Montserrat"/>
              <a:cs typeface="Montserrat"/>
              <a:sym typeface="Montserrat"/>
            </a:endParaRPr>
          </a:p>
          <a:p>
            <a:endParaRPr sz="1400" dirty="0">
              <a:latin typeface="Montserrat"/>
              <a:ea typeface="Montserrat"/>
              <a:cs typeface="Montserrat"/>
              <a:sym typeface="Montserrat"/>
            </a:endParaRPr>
          </a:p>
          <a:p>
            <a:pPr marL="609585" indent="-423323">
              <a:buSzPts val="1400"/>
              <a:buFont typeface="Montserrat Black"/>
              <a:buChar char="●"/>
            </a:pPr>
            <a:r>
              <a:rPr lang="en-GB" sz="1400" dirty="0" err="1">
                <a:latin typeface="Montserrat Black"/>
                <a:ea typeface="Montserrat Black"/>
                <a:cs typeface="Montserrat Black"/>
                <a:sym typeface="Montserrat Black"/>
              </a:rPr>
              <a:t>Offeryn</a:t>
            </a:r>
            <a:r>
              <a:rPr lang="en-GB" sz="1400" dirty="0">
                <a:latin typeface="Montserrat Black"/>
                <a:ea typeface="Montserrat Black"/>
                <a:cs typeface="Montserrat Black"/>
                <a:sym typeface="Montserrat Black"/>
              </a:rPr>
              <a:t> </a:t>
            </a:r>
            <a:r>
              <a:rPr lang="en-GB" sz="1400" dirty="0" err="1">
                <a:latin typeface="Montserrat Black"/>
                <a:ea typeface="Montserrat Black"/>
                <a:cs typeface="Montserrat Black"/>
                <a:sym typeface="Montserrat Black"/>
              </a:rPr>
              <a:t>Adrodd</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err="1">
                <a:latin typeface="Montserrat"/>
                <a:ea typeface="Montserrat"/>
                <a:cs typeface="Montserrat"/>
                <a:sym typeface="Montserrat"/>
              </a:rPr>
              <a:t>Ymchwilio</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offeryn</a:t>
            </a:r>
            <a:r>
              <a:rPr lang="en-GB" sz="1400" dirty="0">
                <a:latin typeface="Montserrat"/>
                <a:ea typeface="Montserrat"/>
                <a:cs typeface="Montserrat"/>
                <a:sym typeface="Montserrat"/>
              </a:rPr>
              <a:t> / </a:t>
            </a:r>
            <a:r>
              <a:rPr lang="en-GB" sz="1400" dirty="0" err="1">
                <a:latin typeface="Montserrat"/>
                <a:ea typeface="Montserrat"/>
                <a:cs typeface="Montserrat"/>
                <a:sym typeface="Montserrat"/>
              </a:rPr>
              <a:t>hwb</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ble</a:t>
            </a:r>
            <a:r>
              <a:rPr lang="en-GB" sz="1400" dirty="0">
                <a:latin typeface="Montserrat"/>
                <a:ea typeface="Montserrat"/>
                <a:cs typeface="Montserrat"/>
                <a:sym typeface="Montserrat"/>
              </a:rPr>
              <a:t> gall </a:t>
            </a:r>
            <a:r>
              <a:rPr lang="en-GB" sz="1400" dirty="0" err="1">
                <a:latin typeface="Montserrat"/>
                <a:ea typeface="Montserrat"/>
                <a:cs typeface="Montserrat"/>
                <a:sym typeface="Montserrat"/>
              </a:rPr>
              <a:t>dysgwyr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ddatgelu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PoPA</a:t>
            </a:r>
            <a:r>
              <a:rPr lang="en-GB" sz="1400" dirty="0">
                <a:latin typeface="Montserrat"/>
                <a:ea typeface="Montserrat"/>
                <a:cs typeface="Montserrat"/>
                <a:sym typeface="Montserrat"/>
              </a:rPr>
              <a:t> </a:t>
            </a:r>
            <a:endParaRPr sz="1400" dirty="0">
              <a:latin typeface="Montserrat"/>
              <a:ea typeface="Montserrat"/>
              <a:cs typeface="Montserrat"/>
              <a:sym typeface="Montserrat"/>
            </a:endParaRPr>
          </a:p>
          <a:p>
            <a:pPr marL="1219170" lvl="1" indent="-423323">
              <a:buSzPts val="1400"/>
              <a:buFont typeface="Montserrat"/>
              <a:buChar char="○"/>
            </a:pPr>
            <a:r>
              <a:rPr lang="en-GB" sz="1400" dirty="0" err="1">
                <a:latin typeface="Montserrat"/>
                <a:ea typeface="Montserrat"/>
                <a:cs typeface="Montserrat"/>
                <a:sym typeface="Montserrat"/>
              </a:rPr>
              <a:t>Gofod</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ar-lein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sy’n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gweithio</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ochr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ochr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â’r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ymgyrch</a:t>
            </a:r>
            <a:endParaRPr sz="1400" dirty="0">
              <a:latin typeface="Montserrat"/>
              <a:ea typeface="Montserrat"/>
              <a:cs typeface="Montserrat"/>
              <a:sym typeface="Montserrat"/>
            </a:endParaRPr>
          </a:p>
          <a:p>
            <a:endParaRPr sz="1400" dirty="0">
              <a:latin typeface="Montserrat"/>
              <a:ea typeface="Montserrat"/>
              <a:cs typeface="Montserrat"/>
              <a:sym typeface="Montserrat"/>
            </a:endParaRPr>
          </a:p>
          <a:p>
            <a:pPr marL="609585" indent="-423323">
              <a:buSzPts val="1400"/>
              <a:buFont typeface="Montserrat Black"/>
              <a:buChar char="●"/>
            </a:pPr>
            <a:r>
              <a:rPr lang="en-GB" sz="1400" dirty="0">
                <a:latin typeface="Montserrat Black"/>
                <a:ea typeface="Montserrat Black"/>
                <a:cs typeface="Montserrat Black"/>
                <a:sym typeface="Montserrat Black"/>
              </a:rPr>
              <a:t>Codi </a:t>
            </a:r>
            <a:r>
              <a:rPr lang="en-GB" sz="1400" dirty="0" err="1">
                <a:latin typeface="Montserrat Black"/>
                <a:ea typeface="Montserrat Black"/>
                <a:cs typeface="Montserrat Black"/>
                <a:sym typeface="Montserrat Black"/>
              </a:rPr>
              <a:t>Ymwybyddiaeth</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err="1">
                <a:latin typeface="Montserrat"/>
                <a:ea typeface="Montserrat"/>
                <a:cs typeface="Montserrat"/>
                <a:sym typeface="Montserrat"/>
              </a:rPr>
              <a:t>Ymgyrch</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godi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ymwybyddiaeth</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ymhlith</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dysgwyr</a:t>
            </a:r>
            <a:r>
              <a:rPr lang="en-GB" sz="1400" dirty="0">
                <a:latin typeface="Montserrat"/>
                <a:ea typeface="Montserrat"/>
                <a:cs typeface="Montserrat"/>
                <a:sym typeface="Montserrat"/>
              </a:rPr>
              <a:t> er </a:t>
            </a:r>
            <a:r>
              <a:rPr lang="en-GB" sz="1400" dirty="0" err="1">
                <a:latin typeface="Montserrat"/>
                <a:ea typeface="Montserrat"/>
                <a:cs typeface="Montserrat"/>
                <a:sym typeface="Montserrat"/>
              </a:rPr>
              <a:t>mwyn</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eu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hannog</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riportio</a:t>
            </a:r>
            <a:endParaRPr sz="1400" dirty="0">
              <a:latin typeface="Montserrat"/>
              <a:ea typeface="Montserrat"/>
              <a:cs typeface="Montserrat"/>
              <a:sym typeface="Montserrat"/>
            </a:endParaRPr>
          </a:p>
          <a:p>
            <a:pPr marL="1219170" lvl="1" indent="-423323">
              <a:buSzPts val="1400"/>
              <a:buFont typeface="Montserrat"/>
              <a:buChar char="○"/>
            </a:pPr>
            <a:r>
              <a:rPr lang="en-GB" sz="1400" dirty="0" err="1">
                <a:latin typeface="Montserrat"/>
                <a:ea typeface="Montserrat"/>
                <a:cs typeface="Montserrat"/>
                <a:sym typeface="Montserrat"/>
              </a:rPr>
              <a:t>Rhannu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adnoddau</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gyfer</a:t>
            </a:r>
            <a:r>
              <a:rPr lang="en-GB" sz="1400" dirty="0">
                <a:latin typeface="Montserrat"/>
                <a:ea typeface="Montserrat"/>
                <a:cs typeface="Montserrat"/>
                <a:sym typeface="Montserrat"/>
              </a:rPr>
              <a:t> staff a </a:t>
            </a:r>
            <a:r>
              <a:rPr lang="en-GB" sz="1400" dirty="0" err="1">
                <a:latin typeface="Montserrat"/>
                <a:ea typeface="Montserrat"/>
                <a:cs typeface="Montserrat"/>
                <a:sym typeface="Montserrat"/>
              </a:rPr>
              <a:t>dysgwyr</a:t>
            </a:r>
            <a:endParaRPr sz="1400" dirty="0">
              <a:latin typeface="Montserrat"/>
              <a:ea typeface="Montserrat"/>
              <a:cs typeface="Montserrat"/>
              <a:sym typeface="Montserrat"/>
            </a:endParaRPr>
          </a:p>
          <a:p>
            <a:pPr marL="1219170"/>
            <a:endParaRPr sz="1400" dirty="0">
              <a:latin typeface="Montserrat"/>
              <a:ea typeface="Montserrat"/>
              <a:cs typeface="Montserrat"/>
              <a:sym typeface="Montserrat"/>
            </a:endParaRPr>
          </a:p>
          <a:p>
            <a:pPr marL="609585" indent="-423323">
              <a:buSzPts val="1400"/>
              <a:buFont typeface="Montserrat Black"/>
              <a:buChar char="●"/>
            </a:pPr>
            <a:r>
              <a:rPr lang="en-GB" sz="1400" dirty="0" err="1">
                <a:latin typeface="Montserrat Black"/>
                <a:ea typeface="Montserrat Black"/>
                <a:cs typeface="Montserrat Black"/>
                <a:sym typeface="Montserrat Black"/>
              </a:rPr>
              <a:t>Edefyn</a:t>
            </a:r>
            <a:r>
              <a:rPr lang="en-GB" sz="1400" dirty="0">
                <a:latin typeface="Montserrat Black"/>
                <a:ea typeface="Montserrat Black"/>
                <a:cs typeface="Montserrat Black"/>
                <a:sym typeface="Montserrat Black"/>
              </a:rPr>
              <a:t> ADY</a:t>
            </a:r>
            <a:endParaRPr sz="1400" dirty="0">
              <a:latin typeface="Montserrat Black"/>
              <a:ea typeface="Montserrat Black"/>
              <a:cs typeface="Montserrat Black"/>
              <a:sym typeface="Montserrat Black"/>
            </a:endParaRPr>
          </a:p>
          <a:p>
            <a:pPr marL="1219170" lvl="1" indent="-423323">
              <a:buSzPts val="1400"/>
              <a:buFont typeface="Montserrat"/>
              <a:buChar char="○"/>
            </a:pPr>
            <a:r>
              <a:rPr lang="en-GB" sz="1400" dirty="0" err="1">
                <a:latin typeface="Montserrat"/>
                <a:ea typeface="Montserrat"/>
                <a:cs typeface="Montserrat"/>
                <a:sym typeface="Montserrat"/>
              </a:rPr>
              <a:t>Gweithio</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gyda</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Phrifysgol</a:t>
            </a:r>
            <a:r>
              <a:rPr lang="en-GB" sz="1400" dirty="0">
                <a:latin typeface="Montserrat"/>
                <a:ea typeface="Montserrat"/>
                <a:cs typeface="Montserrat"/>
                <a:sym typeface="Montserrat"/>
              </a:rPr>
              <a:t> Metropolitan </a:t>
            </a:r>
            <a:r>
              <a:rPr lang="en-GB" sz="1400" dirty="0" err="1">
                <a:latin typeface="Montserrat"/>
                <a:ea typeface="Montserrat"/>
                <a:cs typeface="Montserrat"/>
                <a:sym typeface="Montserrat"/>
              </a:rPr>
              <a:t>Caerdydd</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i</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archwilio</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dirnadaeth</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dysgwyr</a:t>
            </a:r>
            <a:r>
              <a:rPr lang="en-GB" sz="1400" dirty="0">
                <a:latin typeface="Montserrat"/>
                <a:ea typeface="Montserrat"/>
                <a:cs typeface="Montserrat"/>
                <a:sym typeface="Montserrat"/>
              </a:rPr>
              <a:t> o </a:t>
            </a:r>
            <a:r>
              <a:rPr lang="en-GB" sz="1400" dirty="0" err="1">
                <a:latin typeface="Montserrat"/>
                <a:ea typeface="Montserrat"/>
                <a:cs typeface="Montserrat"/>
                <a:sym typeface="Montserrat"/>
              </a:rPr>
              <a:t>faterion</a:t>
            </a:r>
            <a:r>
              <a:rPr lang="en-GB" sz="1400" dirty="0">
                <a:latin typeface="Montserrat"/>
                <a:ea typeface="Montserrat"/>
                <a:cs typeface="Montserrat"/>
                <a:sym typeface="Montserrat"/>
              </a:rPr>
              <a:t> </a:t>
            </a:r>
            <a:endParaRPr sz="1400" dirty="0">
              <a:latin typeface="Montserrat"/>
              <a:ea typeface="Montserrat"/>
              <a:cs typeface="Montserrat"/>
              <a:sym typeface="Montserrat"/>
            </a:endParaRPr>
          </a:p>
          <a:p>
            <a:pPr marL="1219170" lvl="1" indent="-423323">
              <a:buSzPts val="1400"/>
              <a:buFont typeface="Montserrat"/>
              <a:buChar char="○"/>
            </a:pPr>
            <a:r>
              <a:rPr lang="en-GB" sz="1400" dirty="0" err="1">
                <a:latin typeface="Montserrat"/>
                <a:ea typeface="Montserrat"/>
                <a:cs typeface="Montserrat"/>
                <a:sym typeface="Montserrat"/>
              </a:rPr>
              <a:t>Canolbwyntio</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ar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ddysgwyr</a:t>
            </a:r>
            <a:r>
              <a:rPr lang="en-GB" sz="1400" dirty="0">
                <a:latin typeface="Montserrat"/>
                <a:ea typeface="Montserrat"/>
                <a:cs typeface="Montserrat"/>
                <a:sym typeface="Montserrat"/>
              </a:rPr>
              <a:t> </a:t>
            </a:r>
            <a:r>
              <a:rPr lang="en-GB" sz="1400" dirty="0" err="1">
                <a:latin typeface="Montserrat"/>
                <a:ea typeface="Montserrat"/>
                <a:cs typeface="Montserrat"/>
                <a:sym typeface="Montserrat"/>
              </a:rPr>
              <a:t>niwroamrywiol</a:t>
            </a:r>
            <a:r>
              <a:rPr lang="en-GB" sz="1400" dirty="0">
                <a:latin typeface="Montserrat"/>
                <a:ea typeface="Montserrat"/>
                <a:cs typeface="Montserrat"/>
                <a:sym typeface="Montserrat"/>
              </a:rPr>
              <a:t> a </a:t>
            </a:r>
            <a:r>
              <a:rPr lang="en-GB" sz="1400" dirty="0" err="1">
                <a:latin typeface="Montserrat"/>
                <a:ea typeface="Montserrat"/>
                <a:cs typeface="Montserrat"/>
                <a:sym typeface="Montserrat"/>
              </a:rPr>
              <a:t>niwronodweddiadol</a:t>
            </a:r>
            <a:r>
              <a:rPr lang="en-GB" sz="1400" dirty="0">
                <a:latin typeface="Montserrat"/>
                <a:ea typeface="Montserrat"/>
                <a:cs typeface="Montserrat"/>
                <a:sym typeface="Montserrat"/>
              </a:rPr>
              <a:t> </a:t>
            </a:r>
            <a:endParaRPr sz="1400" dirty="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7" name="Rectangle 1086">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 person holding her hand up&#10;&#10;Description automatically generated">
            <a:extLst>
              <a:ext uri="{FF2B5EF4-FFF2-40B4-BE49-F238E27FC236}">
                <a16:creationId xmlns:a16="http://schemas.microsoft.com/office/drawing/2014/main" id="{4A39B733-4175-1173-1FFB-B85B6748A4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76"/>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89"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75" name="Content Placeholder 1074">
            <a:extLst>
              <a:ext uri="{FF2B5EF4-FFF2-40B4-BE49-F238E27FC236}">
                <a16:creationId xmlns:a16="http://schemas.microsoft.com/office/drawing/2014/main" id="{48A35DAE-3C3D-89A4-4F38-A182454FDF88}"/>
              </a:ext>
            </a:extLst>
          </p:cNvPr>
          <p:cNvSpPr>
            <a:spLocks noGrp="1"/>
          </p:cNvSpPr>
          <p:nvPr>
            <p:ph idx="1"/>
          </p:nvPr>
        </p:nvSpPr>
        <p:spPr>
          <a:xfrm>
            <a:off x="5827048" y="1868487"/>
            <a:ext cx="5721484" cy="4351338"/>
          </a:xfrm>
        </p:spPr>
        <p:txBody>
          <a:bodyPr>
            <a:normAutofit/>
          </a:bodyPr>
          <a:lstStyle/>
          <a:p>
            <a:pPr marL="0" indent="0" algn="ctr">
              <a:buNone/>
            </a:pPr>
            <a:endParaRPr lang="en-US" dirty="0"/>
          </a:p>
          <a:p>
            <a:pPr marL="0" indent="0" algn="ctr">
              <a:buNone/>
            </a:pPr>
            <a:endParaRPr lang="en-US" dirty="0"/>
          </a:p>
          <a:p>
            <a:pPr marL="0" indent="0" algn="ctr">
              <a:buNone/>
            </a:pPr>
            <a:r>
              <a:rPr lang="en-US" sz="4000" b="1" dirty="0">
                <a:latin typeface="Arial" panose="020B0604020202020204" pitchFamily="34" charset="0"/>
                <a:ea typeface="ADLaM Display" panose="020B0604020202020204" pitchFamily="2" charset="0"/>
                <a:cs typeface="Arial" panose="020B0604020202020204" pitchFamily="34" charset="0"/>
              </a:rPr>
              <a:t>Ian Dickson</a:t>
            </a:r>
          </a:p>
          <a:p>
            <a:pPr marL="0" indent="0" algn="ctr">
              <a:buNone/>
            </a:pPr>
            <a:r>
              <a:rPr lang="en-US" sz="3200" b="1" dirty="0" err="1">
                <a:latin typeface="Arial" panose="020B0604020202020204" pitchFamily="34" charset="0"/>
                <a:ea typeface="ADLaM Display" panose="020B0604020202020204" pitchFamily="2" charset="0"/>
                <a:cs typeface="Arial" panose="020B0604020202020204" pitchFamily="34" charset="0"/>
              </a:rPr>
              <a:t>Estyn</a:t>
            </a:r>
            <a:endParaRPr lang="en-US" sz="3200" b="1" dirty="0">
              <a:latin typeface="Arial" panose="020B0604020202020204" pitchFamily="34" charset="0"/>
              <a:ea typeface="ADLaM Display" panose="020B0604020202020204" pitchFamily="2" charset="0"/>
              <a:cs typeface="Arial" panose="020B0604020202020204" pitchFamily="34" charset="0"/>
            </a:endParaRPr>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126377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38B6-5312-8F4D-6A70-64EF3B9AB08E}"/>
              </a:ext>
            </a:extLst>
          </p:cNvPr>
          <p:cNvSpPr>
            <a:spLocks noGrp="1"/>
          </p:cNvSpPr>
          <p:nvPr>
            <p:ph type="title"/>
          </p:nvPr>
        </p:nvSpPr>
        <p:spPr/>
        <p:txBody>
          <a:bodyPr>
            <a:normAutofit fontScale="90000"/>
          </a:bodyPr>
          <a:lstStyle/>
          <a:p>
            <a:r>
              <a:rPr lang="en-GB" sz="3600" b="1" dirty="0"/>
              <a:t>Key findings </a:t>
            </a:r>
            <a:r>
              <a:rPr lang="en-GB" sz="3600" dirty="0"/>
              <a:t>from Peer-on-peer sexual harassment among 16-18-year old learners in further education thematic review</a:t>
            </a:r>
            <a:endParaRPr lang="en-GB" sz="3600" b="1" dirty="0"/>
          </a:p>
        </p:txBody>
      </p:sp>
      <p:sp>
        <p:nvSpPr>
          <p:cNvPr id="3" name="Content Placeholder 2">
            <a:extLst>
              <a:ext uri="{FF2B5EF4-FFF2-40B4-BE49-F238E27FC236}">
                <a16:creationId xmlns:a16="http://schemas.microsoft.com/office/drawing/2014/main" id="{482A1C56-879F-DFBE-3875-C97F49FBA41A}"/>
              </a:ext>
            </a:extLst>
          </p:cNvPr>
          <p:cNvSpPr>
            <a:spLocks noGrp="1"/>
          </p:cNvSpPr>
          <p:nvPr>
            <p:ph idx="1"/>
          </p:nvPr>
        </p:nvSpPr>
        <p:spPr/>
        <p:txBody>
          <a:bodyPr>
            <a:normAutofit fontScale="25000" lnSpcReduction="20000"/>
          </a:bodyPr>
          <a:lstStyle/>
          <a:p>
            <a:pPr>
              <a:spcAft>
                <a:spcPts val="1200"/>
              </a:spcAft>
            </a:pPr>
            <a:r>
              <a:rPr lang="en-GB" sz="7200" dirty="0">
                <a:latin typeface="Arial" panose="020B0604020202020204" pitchFamily="34" charset="0"/>
                <a:ea typeface="Times New Roman" panose="02020603050405020304" pitchFamily="18" charset="0"/>
              </a:rPr>
              <a:t>In the autumn term of 2022, inspectors undertook in person visits to all twelve further education colleges in Wales to evaluate the incidence of peer-on-peer sexual harassment and review the culture and processes that help protect and support 16 to 18‑year‑old learners in colleges. </a:t>
            </a:r>
          </a:p>
          <a:p>
            <a:pPr>
              <a:spcAft>
                <a:spcPts val="1200"/>
              </a:spcAft>
            </a:pPr>
            <a:r>
              <a:rPr lang="en-GB" sz="7200" dirty="0">
                <a:latin typeface="Arial" panose="020B0604020202020204" pitchFamily="34" charset="0"/>
                <a:ea typeface="Times New Roman" panose="02020603050405020304" pitchFamily="18" charset="0"/>
              </a:rPr>
              <a:t>We held workshops with learners, spoke to leaders, teachers and support staff in colleges and looked at a wide range of documents relating to existing processes involving potential incidents of sexual harassment.</a:t>
            </a:r>
            <a:endParaRPr lang="en-GB" sz="7200" dirty="0">
              <a:latin typeface="Times New Roman" panose="02020603050405020304" pitchFamily="18" charset="0"/>
              <a:ea typeface="Times New Roman" panose="02020603050405020304" pitchFamily="18" charset="0"/>
            </a:endParaRPr>
          </a:p>
          <a:p>
            <a:pPr>
              <a:spcAft>
                <a:spcPts val="1200"/>
              </a:spcAft>
            </a:pPr>
            <a:r>
              <a:rPr lang="en-GB" sz="7200" dirty="0">
                <a:latin typeface="Arial" panose="020B0604020202020204" pitchFamily="34" charset="0"/>
                <a:ea typeface="Times New Roman" panose="02020603050405020304" pitchFamily="18" charset="0"/>
              </a:rPr>
              <a:t>We found that the issue of peer-on-peer sexual harassment among 16 to 18‑year‑old college learners is complex and widely underreported, with many learners choosing not to, or being unsure how to, report incidents of sexual harassment for a variety of reasons.</a:t>
            </a:r>
          </a:p>
          <a:p>
            <a:pPr>
              <a:spcAft>
                <a:spcPts val="1200"/>
              </a:spcAft>
            </a:pPr>
            <a:r>
              <a:rPr lang="en-GB" sz="7200" dirty="0">
                <a:latin typeface="Arial" panose="020B0604020202020204" pitchFamily="34" charset="0"/>
                <a:ea typeface="Times New Roman" panose="02020603050405020304" pitchFamily="18" charset="0"/>
              </a:rPr>
              <a:t>Colleges have well established learner disciplinary policies and processes and most deal effectively with the most serious reported cases of alleged peer-on-peer sexual harassment.   </a:t>
            </a:r>
            <a:endParaRPr lang="en-GB" sz="7200" dirty="0">
              <a:latin typeface="Times New Roman" panose="02020603050405020304" pitchFamily="18" charset="0"/>
              <a:ea typeface="Times New Roman" panose="02020603050405020304" pitchFamily="18" charset="0"/>
            </a:endParaRPr>
          </a:p>
          <a:p>
            <a:pPr>
              <a:spcAft>
                <a:spcPts val="1200"/>
              </a:spcAft>
            </a:pPr>
            <a:r>
              <a:rPr lang="en-GB" sz="7200" dirty="0">
                <a:latin typeface="Arial" panose="020B0604020202020204" pitchFamily="34" charset="0"/>
                <a:ea typeface="Times New Roman" panose="02020603050405020304" pitchFamily="18" charset="0"/>
              </a:rPr>
              <a:t>College systems for accurate recording and analysis of sexual harassment among learners are underdeveloped. Too often, incidents of sexual harassment are recorded and categorised within generic classifications of bullying. </a:t>
            </a:r>
          </a:p>
        </p:txBody>
      </p:sp>
      <p:pic>
        <p:nvPicPr>
          <p:cNvPr id="1026" name="Picture 2">
            <a:extLst>
              <a:ext uri="{FF2B5EF4-FFF2-40B4-BE49-F238E27FC236}">
                <a16:creationId xmlns:a16="http://schemas.microsoft.com/office/drawing/2014/main" id="{11BAB489-0378-63B2-0A68-19388F41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599" y="6176964"/>
            <a:ext cx="2057401" cy="7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7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38B6-5312-8F4D-6A70-64EF3B9AB08E}"/>
              </a:ext>
            </a:extLst>
          </p:cNvPr>
          <p:cNvSpPr>
            <a:spLocks noGrp="1"/>
          </p:cNvSpPr>
          <p:nvPr>
            <p:ph type="title"/>
          </p:nvPr>
        </p:nvSpPr>
        <p:spPr/>
        <p:txBody>
          <a:bodyPr>
            <a:normAutofit/>
          </a:bodyPr>
          <a:lstStyle/>
          <a:p>
            <a:r>
              <a:rPr lang="en-GB" sz="3600" b="1" dirty="0"/>
              <a:t>Key findings</a:t>
            </a:r>
          </a:p>
        </p:txBody>
      </p:sp>
      <p:sp>
        <p:nvSpPr>
          <p:cNvPr id="3" name="Content Placeholder 2">
            <a:extLst>
              <a:ext uri="{FF2B5EF4-FFF2-40B4-BE49-F238E27FC236}">
                <a16:creationId xmlns:a16="http://schemas.microsoft.com/office/drawing/2014/main" id="{482A1C56-879F-DFBE-3875-C97F49FBA41A}"/>
              </a:ext>
            </a:extLst>
          </p:cNvPr>
          <p:cNvSpPr>
            <a:spLocks noGrp="1"/>
          </p:cNvSpPr>
          <p:nvPr>
            <p:ph idx="1"/>
          </p:nvPr>
        </p:nvSpPr>
        <p:spPr/>
        <p:txBody>
          <a:bodyPr>
            <a:normAutofit fontScale="70000" lnSpcReduction="20000"/>
          </a:bodyPr>
          <a:lstStyle/>
          <a:p>
            <a:pPr>
              <a:spcAft>
                <a:spcPts val="1200"/>
              </a:spcAft>
            </a:pPr>
            <a:r>
              <a:rPr lang="en-GB" dirty="0">
                <a:latin typeface="Arial" panose="020B0604020202020204" pitchFamily="34" charset="0"/>
                <a:ea typeface="Times New Roman" panose="02020603050405020304" pitchFamily="18" charset="0"/>
              </a:rPr>
              <a:t>Sexual harassment incidents involve a mix of face‑to‑face and online issues. </a:t>
            </a:r>
            <a:endParaRPr lang="en-GB" dirty="0">
              <a:latin typeface="Times New Roman" panose="02020603050405020304" pitchFamily="18" charset="0"/>
              <a:ea typeface="Times New Roman" panose="02020603050405020304" pitchFamily="18" charset="0"/>
            </a:endParaRPr>
          </a:p>
          <a:p>
            <a:pPr>
              <a:spcAft>
                <a:spcPts val="1200"/>
              </a:spcAft>
            </a:pPr>
            <a:r>
              <a:rPr lang="en-GB" dirty="0">
                <a:latin typeface="Arial" panose="020B0604020202020204" pitchFamily="34" charset="0"/>
                <a:ea typeface="Times New Roman" panose="02020603050405020304" pitchFamily="18" charset="0"/>
              </a:rPr>
              <a:t>Our discussions with learners and staff suggest that learners identifying as female, LGBTQ+ and learners with additional learning needs may be more likely to experience sexual harassment. </a:t>
            </a:r>
          </a:p>
          <a:p>
            <a:pPr>
              <a:spcAft>
                <a:spcPts val="1200"/>
              </a:spcAft>
            </a:pPr>
            <a:r>
              <a:rPr lang="en-GB" dirty="0">
                <a:latin typeface="Arial" panose="020B0604020202020204" pitchFamily="34" charset="0"/>
                <a:ea typeface="Times New Roman" panose="02020603050405020304" pitchFamily="18" charset="0"/>
              </a:rPr>
              <a:t>Many staff told us they lack confidence and feel that there is a need for more professional development and updates in relation to sexual harassment. </a:t>
            </a:r>
            <a:endParaRPr lang="en-GB" dirty="0">
              <a:latin typeface="Times New Roman" panose="02020603050405020304" pitchFamily="18" charset="0"/>
              <a:ea typeface="Times New Roman" panose="02020603050405020304" pitchFamily="18" charset="0"/>
            </a:endParaRPr>
          </a:p>
          <a:p>
            <a:pPr>
              <a:spcAft>
                <a:spcPts val="1200"/>
              </a:spcAft>
            </a:pPr>
            <a:r>
              <a:rPr lang="en-GB" dirty="0">
                <a:latin typeface="Arial" panose="020B0604020202020204" pitchFamily="34" charset="0"/>
                <a:ea typeface="Times New Roman" panose="02020603050405020304" pitchFamily="18" charset="0"/>
              </a:rPr>
              <a:t>Where colleges have held specific training sessions on addressing sexual harassment, these have helped staff to recognise incidents and address them appropriately. </a:t>
            </a:r>
          </a:p>
          <a:p>
            <a:pPr>
              <a:spcAft>
                <a:spcPts val="1200"/>
              </a:spcAft>
            </a:pPr>
            <a:r>
              <a:rPr lang="en-GB" dirty="0">
                <a:latin typeface="Arial" panose="020B0604020202020204" pitchFamily="34" charset="0"/>
                <a:ea typeface="Times New Roman" panose="02020603050405020304" pitchFamily="18" charset="0"/>
              </a:rPr>
              <a:t>Overall, there is also a lack of further education specific resources to support college staff in dealing with the issue of peer‑on-peer sexual harassment. </a:t>
            </a:r>
          </a:p>
          <a:p>
            <a:pPr>
              <a:spcAft>
                <a:spcPts val="1200"/>
              </a:spcAft>
            </a:pPr>
            <a:r>
              <a:rPr lang="en-GB" dirty="0">
                <a:latin typeface="Arial" panose="020B0604020202020204" pitchFamily="34" charset="0"/>
                <a:ea typeface="Times New Roman" panose="02020603050405020304" pitchFamily="18" charset="0"/>
              </a:rPr>
              <a:t>Collaborative work to address these concerns has begun recently but it is too early to evaluate its effectiveness or impact. </a:t>
            </a:r>
            <a:endParaRPr lang="en-GB" dirty="0">
              <a:latin typeface="Times New Roman" panose="02020603050405020304" pitchFamily="18" charset="0"/>
              <a:ea typeface="Times New Roman" panose="02020603050405020304" pitchFamily="18" charset="0"/>
            </a:endParaRPr>
          </a:p>
          <a:p>
            <a:pPr marL="0" indent="0">
              <a:buNone/>
            </a:pPr>
            <a:endParaRPr lang="en-GB" dirty="0"/>
          </a:p>
        </p:txBody>
      </p:sp>
      <p:pic>
        <p:nvPicPr>
          <p:cNvPr id="1026" name="Picture 2">
            <a:extLst>
              <a:ext uri="{FF2B5EF4-FFF2-40B4-BE49-F238E27FC236}">
                <a16:creationId xmlns:a16="http://schemas.microsoft.com/office/drawing/2014/main" id="{11BAB489-0378-63B2-0A68-19388F41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599" y="6176964"/>
            <a:ext cx="2057401" cy="7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016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38B6-5312-8F4D-6A70-64EF3B9AB08E}"/>
              </a:ext>
            </a:extLst>
          </p:cNvPr>
          <p:cNvSpPr>
            <a:spLocks noGrp="1"/>
          </p:cNvSpPr>
          <p:nvPr>
            <p:ph type="title"/>
          </p:nvPr>
        </p:nvSpPr>
        <p:spPr/>
        <p:txBody>
          <a:bodyPr>
            <a:normAutofit/>
          </a:bodyPr>
          <a:lstStyle/>
          <a:p>
            <a:r>
              <a:rPr lang="en-GB" sz="3600" b="1" dirty="0"/>
              <a:t>Recommendations</a:t>
            </a:r>
          </a:p>
        </p:txBody>
      </p:sp>
      <p:sp>
        <p:nvSpPr>
          <p:cNvPr id="3" name="Content Placeholder 2">
            <a:extLst>
              <a:ext uri="{FF2B5EF4-FFF2-40B4-BE49-F238E27FC236}">
                <a16:creationId xmlns:a16="http://schemas.microsoft.com/office/drawing/2014/main" id="{482A1C56-879F-DFBE-3875-C97F49FBA41A}"/>
              </a:ext>
            </a:extLst>
          </p:cNvPr>
          <p:cNvSpPr>
            <a:spLocks noGrp="1"/>
          </p:cNvSpPr>
          <p:nvPr>
            <p:ph idx="1"/>
          </p:nvPr>
        </p:nvSpPr>
        <p:spPr/>
        <p:txBody>
          <a:bodyPr>
            <a:normAutofit fontScale="77500" lnSpcReduction="20000"/>
          </a:bodyPr>
          <a:lstStyle/>
          <a:p>
            <a:pPr marL="0" indent="0">
              <a:spcAft>
                <a:spcPts val="1200"/>
              </a:spcAft>
              <a:buNone/>
            </a:pPr>
            <a:r>
              <a:rPr lang="en-GB" sz="2201" dirty="0">
                <a:latin typeface="Arial" panose="020B0604020202020204" pitchFamily="34" charset="0"/>
                <a:ea typeface="Times New Roman" panose="02020603050405020304" pitchFamily="18" charset="0"/>
              </a:rPr>
              <a:t>The following recommendations should support further education colleges in their work to identify and address issues of peer-on-peer sexual harassment among 16 to 18‑year‑old learners:</a:t>
            </a:r>
            <a:endParaRPr lang="en-GB" sz="2201" dirty="0">
              <a:latin typeface="Times New Roman" panose="02020603050405020304" pitchFamily="18" charset="0"/>
              <a:ea typeface="Times New Roman" panose="02020603050405020304" pitchFamily="18" charset="0"/>
            </a:endParaRPr>
          </a:p>
          <a:p>
            <a:pPr marL="342904" indent="-342904">
              <a:spcAft>
                <a:spcPts val="1200"/>
              </a:spcAft>
              <a:buFont typeface="Symbol" panose="05050102010706020507" pitchFamily="18" charset="2"/>
              <a:buChar char=""/>
            </a:pPr>
            <a:r>
              <a:rPr lang="en-GB" sz="2201" dirty="0">
                <a:latin typeface="Arial" panose="020B0604020202020204" pitchFamily="34" charset="0"/>
                <a:ea typeface="Times New Roman" panose="02020603050405020304" pitchFamily="18" charset="0"/>
              </a:rPr>
              <a:t>Ensure that all learners benefit from opportunities to take part in learning activities and discussions about forming and maintaining healthy relationships</a:t>
            </a:r>
            <a:endParaRPr lang="en-GB" sz="2201" dirty="0">
              <a:latin typeface="Times New Roman" panose="02020603050405020304" pitchFamily="18" charset="0"/>
              <a:ea typeface="Times New Roman" panose="02020603050405020304" pitchFamily="18" charset="0"/>
            </a:endParaRPr>
          </a:p>
          <a:p>
            <a:pPr marL="342904" indent="-342904">
              <a:spcAft>
                <a:spcPts val="1200"/>
              </a:spcAft>
              <a:buFont typeface="Symbol" panose="05050102010706020507" pitchFamily="18" charset="2"/>
              <a:buChar char=""/>
            </a:pPr>
            <a:r>
              <a:rPr lang="en-GB" sz="2201" dirty="0">
                <a:latin typeface="Arial" panose="020B0604020202020204" pitchFamily="34" charset="0"/>
                <a:ea typeface="Times New Roman" panose="02020603050405020304" pitchFamily="18" charset="0"/>
              </a:rPr>
              <a:t>Develop strategies to prevent and tackle misogynistic attitudes and cultures developing among groups of learners</a:t>
            </a:r>
            <a:endParaRPr lang="en-GB" sz="2201" dirty="0">
              <a:latin typeface="Times New Roman" panose="02020603050405020304" pitchFamily="18" charset="0"/>
              <a:ea typeface="Times New Roman" panose="02020603050405020304" pitchFamily="18" charset="0"/>
            </a:endParaRPr>
          </a:p>
          <a:p>
            <a:pPr marL="342904" indent="-342904">
              <a:spcAft>
                <a:spcPts val="1200"/>
              </a:spcAft>
              <a:buFont typeface="Symbol" panose="05050102010706020507" pitchFamily="18" charset="2"/>
              <a:buChar char=""/>
            </a:pPr>
            <a:r>
              <a:rPr lang="en-GB" sz="2201" dirty="0">
                <a:latin typeface="Arial" panose="020B0604020202020204" pitchFamily="34" charset="0"/>
                <a:ea typeface="Times New Roman" panose="02020603050405020304" pitchFamily="18" charset="0"/>
              </a:rPr>
              <a:t>Ensure that all relevant staff members undertake professional learning that enables them to confidently recognise and respond to sexual harassment as well as help learners develop their understanding of healthy relationships </a:t>
            </a:r>
            <a:endParaRPr lang="en-GB" sz="2201" dirty="0">
              <a:latin typeface="Times New Roman" panose="02020603050405020304" pitchFamily="18" charset="0"/>
              <a:ea typeface="Times New Roman" panose="02020603050405020304" pitchFamily="18" charset="0"/>
            </a:endParaRPr>
          </a:p>
          <a:p>
            <a:pPr marL="342904" indent="-342904">
              <a:spcAft>
                <a:spcPts val="1200"/>
              </a:spcAft>
              <a:buFont typeface="Symbol" panose="05050102010706020507" pitchFamily="18" charset="2"/>
              <a:buChar char=""/>
            </a:pPr>
            <a:r>
              <a:rPr lang="en-GB" sz="2201" dirty="0">
                <a:latin typeface="Arial" panose="020B0604020202020204" pitchFamily="34" charset="0"/>
                <a:ea typeface="Times New Roman" panose="02020603050405020304" pitchFamily="18" charset="0"/>
              </a:rPr>
              <a:t>Ensure that all learners feel safe and comfortable in all areas of college buildings, grounds, virtual spaces, and transport </a:t>
            </a:r>
            <a:endParaRPr lang="en-GB" sz="2201" dirty="0">
              <a:latin typeface="Times New Roman" panose="02020603050405020304" pitchFamily="18" charset="0"/>
              <a:ea typeface="Times New Roman" panose="02020603050405020304" pitchFamily="18" charset="0"/>
            </a:endParaRPr>
          </a:p>
          <a:p>
            <a:pPr marL="342904" indent="-342904">
              <a:spcAft>
                <a:spcPts val="1200"/>
              </a:spcAft>
              <a:buFont typeface="Symbol" panose="05050102010706020507" pitchFamily="18" charset="2"/>
              <a:buChar char=""/>
            </a:pPr>
            <a:r>
              <a:rPr lang="en-GB" sz="2201" dirty="0">
                <a:latin typeface="Arial" panose="020B0604020202020204" pitchFamily="34" charset="0"/>
                <a:ea typeface="Times New Roman" panose="02020603050405020304" pitchFamily="18" charset="0"/>
              </a:rPr>
              <a:t>Record, categorise and analyse instances of sexual harassment, assault and abuse in a consistent way that enables leaders to identify trends and take appropriate measures in response</a:t>
            </a:r>
            <a:endParaRPr lang="en-GB" sz="2201" dirty="0">
              <a:latin typeface="Times New Roman" panose="02020603050405020304" pitchFamily="18" charset="0"/>
              <a:ea typeface="Times New Roman" panose="02020603050405020304" pitchFamily="18" charset="0"/>
            </a:endParaRPr>
          </a:p>
          <a:p>
            <a:pPr marL="0" indent="0">
              <a:buNone/>
            </a:pPr>
            <a:endParaRPr lang="en-GB" dirty="0"/>
          </a:p>
        </p:txBody>
      </p:sp>
      <p:pic>
        <p:nvPicPr>
          <p:cNvPr id="1026" name="Picture 2">
            <a:extLst>
              <a:ext uri="{FF2B5EF4-FFF2-40B4-BE49-F238E27FC236}">
                <a16:creationId xmlns:a16="http://schemas.microsoft.com/office/drawing/2014/main" id="{11BAB489-0378-63B2-0A68-19388F41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599" y="6176964"/>
            <a:ext cx="2057401" cy="7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6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38B6-5312-8F4D-6A70-64EF3B9AB08E}"/>
              </a:ext>
            </a:extLst>
          </p:cNvPr>
          <p:cNvSpPr>
            <a:spLocks noGrp="1"/>
          </p:cNvSpPr>
          <p:nvPr>
            <p:ph type="title"/>
          </p:nvPr>
        </p:nvSpPr>
        <p:spPr/>
        <p:txBody>
          <a:bodyPr>
            <a:normAutofit/>
          </a:bodyPr>
          <a:lstStyle/>
          <a:p>
            <a:r>
              <a:rPr lang="en-GB" sz="3600" b="1" dirty="0"/>
              <a:t>Recommendations</a:t>
            </a:r>
          </a:p>
        </p:txBody>
      </p:sp>
      <p:sp>
        <p:nvSpPr>
          <p:cNvPr id="3" name="Content Placeholder 2">
            <a:extLst>
              <a:ext uri="{FF2B5EF4-FFF2-40B4-BE49-F238E27FC236}">
                <a16:creationId xmlns:a16="http://schemas.microsoft.com/office/drawing/2014/main" id="{482A1C56-879F-DFBE-3875-C97F49FBA41A}"/>
              </a:ext>
            </a:extLst>
          </p:cNvPr>
          <p:cNvSpPr>
            <a:spLocks noGrp="1"/>
          </p:cNvSpPr>
          <p:nvPr>
            <p:ph idx="1"/>
          </p:nvPr>
        </p:nvSpPr>
        <p:spPr/>
        <p:txBody>
          <a:bodyPr>
            <a:normAutofit/>
          </a:bodyPr>
          <a:lstStyle/>
          <a:p>
            <a:pPr marL="0" indent="0">
              <a:spcAft>
                <a:spcPts val="1200"/>
              </a:spcAft>
              <a:buNone/>
            </a:pPr>
            <a:r>
              <a:rPr lang="en-GB" sz="1801" dirty="0">
                <a:latin typeface="Arial" panose="020B0604020202020204" pitchFamily="34" charset="0"/>
                <a:ea typeface="Times New Roman" panose="02020603050405020304" pitchFamily="18" charset="0"/>
              </a:rPr>
              <a:t>The following recommendations should support the Welsh Government in its work with further education colleges to monitor and address issues of sexual harassment among 16 to 18‑year‑old college learners:</a:t>
            </a:r>
            <a:endParaRPr lang="en-GB" sz="1801" dirty="0">
              <a:latin typeface="Times New Roman" panose="02020603050405020304" pitchFamily="18" charset="0"/>
              <a:ea typeface="Times New Roman" panose="02020603050405020304" pitchFamily="18" charset="0"/>
            </a:endParaRPr>
          </a:p>
          <a:p>
            <a:pPr marL="342904" indent="-342904">
              <a:spcAft>
                <a:spcPts val="1200"/>
              </a:spcAft>
              <a:buFont typeface="Symbol" panose="05050102010706020507" pitchFamily="18" charset="2"/>
              <a:buChar char=""/>
            </a:pPr>
            <a:r>
              <a:rPr lang="en-GB" sz="1801" dirty="0">
                <a:latin typeface="Arial" panose="020B0604020202020204" pitchFamily="34" charset="0"/>
                <a:ea typeface="Times New Roman" panose="02020603050405020304" pitchFamily="18" charset="0"/>
              </a:rPr>
              <a:t>Make clear which aspects of Welsh Government education guidance relating to sexual harassment apply to further education colleges and clarify any differences between requirements in schools and further education colleges</a:t>
            </a:r>
            <a:endParaRPr lang="en-GB" sz="1801" dirty="0">
              <a:latin typeface="Times New Roman" panose="02020603050405020304" pitchFamily="18" charset="0"/>
              <a:ea typeface="Times New Roman" panose="02020603050405020304" pitchFamily="18" charset="0"/>
            </a:endParaRPr>
          </a:p>
          <a:p>
            <a:pPr marL="342904" indent="-342904">
              <a:spcAft>
                <a:spcPts val="1200"/>
              </a:spcAft>
              <a:buFont typeface="Symbol" panose="05050102010706020507" pitchFamily="18" charset="2"/>
              <a:buChar char=""/>
            </a:pPr>
            <a:r>
              <a:rPr lang="en-GB" sz="1801" dirty="0">
                <a:latin typeface="Arial" panose="020B0604020202020204" pitchFamily="34" charset="0"/>
                <a:ea typeface="Times New Roman" panose="02020603050405020304" pitchFamily="18" charset="0"/>
              </a:rPr>
              <a:t>Provide appropriate guidance to colleges to help them adopt a co-ordinated and consistent approach to recording and categorising instances of sexual harassment</a:t>
            </a:r>
            <a:endParaRPr lang="en-GB" sz="1801" dirty="0">
              <a:latin typeface="Times New Roman" panose="02020603050405020304" pitchFamily="18" charset="0"/>
              <a:ea typeface="Times New Roman" panose="02020603050405020304" pitchFamily="18" charset="0"/>
            </a:endParaRPr>
          </a:p>
          <a:p>
            <a:pPr marL="0" indent="0">
              <a:buNone/>
            </a:pPr>
            <a:endParaRPr lang="en-GB" dirty="0"/>
          </a:p>
        </p:txBody>
      </p:sp>
      <p:pic>
        <p:nvPicPr>
          <p:cNvPr id="1026" name="Picture 2">
            <a:extLst>
              <a:ext uri="{FF2B5EF4-FFF2-40B4-BE49-F238E27FC236}">
                <a16:creationId xmlns:a16="http://schemas.microsoft.com/office/drawing/2014/main" id="{11BAB489-0378-63B2-0A68-19388F41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599" y="6176964"/>
            <a:ext cx="2057401" cy="74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4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995100"/>
            <a:ext cx="121920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55" name="Google Shape;55;p13"/>
          <p:cNvSpPr txBox="1">
            <a:spLocks noGrp="1"/>
          </p:cNvSpPr>
          <p:nvPr>
            <p:ph type="ctrTitle"/>
          </p:nvPr>
        </p:nvSpPr>
        <p:spPr>
          <a:xfrm>
            <a:off x="415611" y="-817633"/>
            <a:ext cx="11360800" cy="2736800"/>
          </a:xfrm>
          <a:prstGeom prst="rect">
            <a:avLst/>
          </a:prstGeom>
        </p:spPr>
        <p:txBody>
          <a:bodyPr spcFirstLastPara="1" vert="horz" wrap="square" lIns="121900" tIns="121900" rIns="121900" bIns="121900" rtlCol="0" anchor="b" anchorCtr="0">
            <a:normAutofit/>
          </a:bodyPr>
          <a:lstStyle/>
          <a:p>
            <a:pPr>
              <a:spcBef>
                <a:spcPts val="0"/>
              </a:spcBef>
            </a:pPr>
            <a:r>
              <a:rPr lang="en-GB" sz="5733" dirty="0">
                <a:solidFill>
                  <a:schemeClr val="lt1"/>
                </a:solidFill>
                <a:latin typeface="Montserrat Black"/>
                <a:ea typeface="Montserrat Black"/>
                <a:cs typeface="Montserrat Black"/>
                <a:sym typeface="Montserrat Black"/>
              </a:rPr>
              <a:t>Peer-on-Peer Abuse Project</a:t>
            </a:r>
            <a:endParaRPr sz="5733" dirty="0">
              <a:solidFill>
                <a:schemeClr val="lt1"/>
              </a:solidFill>
              <a:latin typeface="Montserrat Black"/>
              <a:ea typeface="Montserrat Black"/>
              <a:cs typeface="Montserrat Black"/>
              <a:sym typeface="Montserrat Black"/>
            </a:endParaRPr>
          </a:p>
        </p:txBody>
      </p:sp>
      <p:sp>
        <p:nvSpPr>
          <p:cNvPr id="56" name="Google Shape;56;p13"/>
          <p:cNvSpPr txBox="1">
            <a:spLocks noGrp="1"/>
          </p:cNvSpPr>
          <p:nvPr>
            <p:ph type="subTitle" idx="1"/>
          </p:nvPr>
        </p:nvSpPr>
        <p:spPr>
          <a:xfrm>
            <a:off x="415600" y="1817567"/>
            <a:ext cx="11360800" cy="1056800"/>
          </a:xfrm>
          <a:prstGeom prst="rect">
            <a:avLst/>
          </a:prstGeom>
        </p:spPr>
        <p:txBody>
          <a:bodyPr spcFirstLastPara="1" vert="horz" wrap="square" lIns="121900" tIns="121900" rIns="121900" bIns="121900" rtlCol="0" anchor="t" anchorCtr="0">
            <a:normAutofit/>
          </a:bodyPr>
          <a:lstStyle/>
          <a:p>
            <a:pPr>
              <a:spcBef>
                <a:spcPts val="0"/>
              </a:spcBef>
            </a:pPr>
            <a:r>
              <a:rPr lang="en-GB" dirty="0">
                <a:solidFill>
                  <a:schemeClr val="dk1"/>
                </a:solidFill>
                <a:latin typeface="Montserrat Black"/>
                <a:ea typeface="Montserrat Black"/>
                <a:cs typeface="Montserrat Black"/>
                <a:sym typeface="Montserrat Black"/>
              </a:rPr>
              <a:t>A Welsh Government funded collaborative FE project</a:t>
            </a:r>
            <a:endParaRPr dirty="0">
              <a:solidFill>
                <a:schemeClr val="dk1"/>
              </a:solidFill>
              <a:latin typeface="Montserrat Black"/>
              <a:ea typeface="Montserrat Black"/>
              <a:cs typeface="Montserrat Black"/>
              <a:sym typeface="Montserrat Black"/>
            </a:endParaRPr>
          </a:p>
          <a:p>
            <a:pPr algn="l">
              <a:spcBef>
                <a:spcPts val="0"/>
              </a:spcBef>
            </a:pPr>
            <a:endParaRPr dirty="0"/>
          </a:p>
        </p:txBody>
      </p:sp>
      <p:sp>
        <p:nvSpPr>
          <p:cNvPr id="57" name="Google Shape;57;p13"/>
          <p:cNvSpPr txBox="1"/>
          <p:nvPr/>
        </p:nvSpPr>
        <p:spPr>
          <a:xfrm>
            <a:off x="2357400" y="3429000"/>
            <a:ext cx="7477200" cy="2637600"/>
          </a:xfrm>
          <a:prstGeom prst="rect">
            <a:avLst/>
          </a:prstGeom>
          <a:noFill/>
          <a:ln>
            <a:noFill/>
          </a:ln>
        </p:spPr>
        <p:txBody>
          <a:bodyPr spcFirstLastPara="1" wrap="square" lIns="121900" tIns="121900" rIns="121900" bIns="121900" anchor="t" anchorCtr="0">
            <a:noAutofit/>
          </a:bodyPr>
          <a:lstStyle/>
          <a:p>
            <a:pPr algn="ctr"/>
            <a:r>
              <a:rPr lang="en-GB" sz="3600">
                <a:latin typeface="Montserrat Black"/>
                <a:ea typeface="Montserrat Black"/>
                <a:cs typeface="Montserrat Black"/>
                <a:sym typeface="Montserrat Black"/>
              </a:rPr>
              <a:t>Alice Churm</a:t>
            </a:r>
            <a:br>
              <a:rPr lang="en-GB" sz="2933">
                <a:latin typeface="Montserrat Black"/>
                <a:ea typeface="Montserrat Black"/>
                <a:cs typeface="Montserrat Black"/>
                <a:sym typeface="Montserrat Black"/>
              </a:rPr>
            </a:br>
            <a:r>
              <a:rPr lang="en-GB" sz="2000">
                <a:latin typeface="Montserrat"/>
                <a:ea typeface="Montserrat"/>
                <a:cs typeface="Montserrat"/>
                <a:sym typeface="Montserrat"/>
              </a:rPr>
              <a:t>(She/Her) </a:t>
            </a:r>
            <a:endParaRPr sz="2000">
              <a:latin typeface="Montserrat"/>
              <a:ea typeface="Montserrat"/>
              <a:cs typeface="Montserrat"/>
              <a:sym typeface="Montserrat"/>
            </a:endParaRPr>
          </a:p>
          <a:p>
            <a:pPr algn="ctr"/>
            <a:endParaRPr sz="2400">
              <a:latin typeface="Montserrat"/>
              <a:ea typeface="Montserrat"/>
              <a:cs typeface="Montserrat"/>
              <a:sym typeface="Montserrat"/>
            </a:endParaRPr>
          </a:p>
          <a:p>
            <a:pPr algn="ctr"/>
            <a:r>
              <a:rPr lang="en-GB" sz="2133">
                <a:latin typeface="Montserrat"/>
                <a:ea typeface="Montserrat"/>
                <a:cs typeface="Montserrat"/>
                <a:sym typeface="Montserrat"/>
              </a:rPr>
              <a:t>Equality &amp; Diversity Coordinator </a:t>
            </a:r>
            <a:br>
              <a:rPr lang="en-GB" sz="2133">
                <a:latin typeface="Montserrat"/>
                <a:ea typeface="Montserrat"/>
                <a:cs typeface="Montserrat"/>
                <a:sym typeface="Montserrat"/>
              </a:rPr>
            </a:br>
            <a:r>
              <a:rPr lang="en-GB" sz="2133" i="1">
                <a:latin typeface="Montserrat"/>
                <a:ea typeface="Montserrat"/>
                <a:cs typeface="Montserrat"/>
                <a:sym typeface="Montserrat"/>
              </a:rPr>
              <a:t>Coleg Cambria</a:t>
            </a:r>
            <a:endParaRPr sz="2133" i="1">
              <a:latin typeface="Montserrat"/>
              <a:ea typeface="Montserrat"/>
              <a:cs typeface="Montserrat"/>
              <a:sym typeface="Montserrat"/>
            </a:endParaRPr>
          </a:p>
          <a:p>
            <a:pPr algn="ctr"/>
            <a:endParaRPr sz="2133" i="1">
              <a:latin typeface="Montserrat"/>
              <a:ea typeface="Montserrat"/>
              <a:cs typeface="Montserrat"/>
              <a:sym typeface="Montserrat"/>
            </a:endParaRPr>
          </a:p>
          <a:p>
            <a:pPr algn="ctr"/>
            <a:r>
              <a:rPr lang="en-GB" sz="2133" b="1">
                <a:latin typeface="Montserrat"/>
                <a:ea typeface="Montserrat"/>
                <a:cs typeface="Montserrat"/>
                <a:sym typeface="Montserrat"/>
              </a:rPr>
              <a:t>alice.churm@cambria.ac.uk</a:t>
            </a:r>
            <a:endParaRPr sz="2133" b="1">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2200" y="386100"/>
            <a:ext cx="8837600" cy="7636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p>
        </p:txBody>
      </p:sp>
      <p:sp>
        <p:nvSpPr>
          <p:cNvPr id="63" name="Google Shape;63;p14"/>
          <p:cNvSpPr txBox="1">
            <a:spLocks noGrp="1"/>
          </p:cNvSpPr>
          <p:nvPr>
            <p:ph type="title"/>
          </p:nvPr>
        </p:nvSpPr>
        <p:spPr>
          <a:xfrm>
            <a:off x="221733" y="386100"/>
            <a:ext cx="11360800" cy="763600"/>
          </a:xfrm>
          <a:prstGeom prst="rect">
            <a:avLst/>
          </a:prstGeom>
        </p:spPr>
        <p:txBody>
          <a:bodyPr spcFirstLastPara="1" vert="horz" wrap="square" lIns="121900" tIns="121900" rIns="121900" bIns="121900" rtlCol="0" anchor="t" anchorCtr="0">
            <a:normAutofit fontScale="90000"/>
          </a:bodyPr>
          <a:lstStyle/>
          <a:p>
            <a:r>
              <a:rPr lang="en-GB">
                <a:solidFill>
                  <a:schemeClr val="lt1"/>
                </a:solidFill>
                <a:latin typeface="Montserrat ExtraBold"/>
                <a:ea typeface="Montserrat ExtraBold"/>
                <a:cs typeface="Montserrat ExtraBold"/>
                <a:sym typeface="Montserrat ExtraBold"/>
              </a:rPr>
              <a:t>A Collaborative Project</a:t>
            </a:r>
            <a:endParaRPr>
              <a:solidFill>
                <a:schemeClr val="lt1"/>
              </a:solidFill>
              <a:latin typeface="Montserrat ExtraBold"/>
              <a:ea typeface="Montserrat ExtraBold"/>
              <a:cs typeface="Montserrat ExtraBold"/>
              <a:sym typeface="Montserrat ExtraBold"/>
            </a:endParaRPr>
          </a:p>
        </p:txBody>
      </p:sp>
      <p:pic>
        <p:nvPicPr>
          <p:cNvPr id="64" name="Google Shape;64;p14"/>
          <p:cNvPicPr preferRelativeResize="0"/>
          <p:nvPr/>
        </p:nvPicPr>
        <p:blipFill>
          <a:blip r:embed="rId3">
            <a:alphaModFix/>
          </a:blip>
          <a:stretch>
            <a:fillRect/>
          </a:stretch>
        </p:blipFill>
        <p:spPr>
          <a:xfrm>
            <a:off x="3753901" y="4005150"/>
            <a:ext cx="2815967" cy="1284367"/>
          </a:xfrm>
          <a:prstGeom prst="rect">
            <a:avLst/>
          </a:prstGeom>
          <a:noFill/>
          <a:ln>
            <a:noFill/>
          </a:ln>
        </p:spPr>
      </p:pic>
      <p:pic>
        <p:nvPicPr>
          <p:cNvPr id="65" name="Google Shape;65;p14"/>
          <p:cNvPicPr preferRelativeResize="0"/>
          <p:nvPr/>
        </p:nvPicPr>
        <p:blipFill>
          <a:blip r:embed="rId4">
            <a:alphaModFix/>
          </a:blip>
          <a:stretch>
            <a:fillRect/>
          </a:stretch>
        </p:blipFill>
        <p:spPr>
          <a:xfrm>
            <a:off x="221733" y="3876267"/>
            <a:ext cx="3084267" cy="1542133"/>
          </a:xfrm>
          <a:prstGeom prst="rect">
            <a:avLst/>
          </a:prstGeom>
          <a:noFill/>
          <a:ln>
            <a:noFill/>
          </a:ln>
        </p:spPr>
      </p:pic>
      <p:pic>
        <p:nvPicPr>
          <p:cNvPr id="66" name="Google Shape;66;p14"/>
          <p:cNvPicPr preferRelativeResize="0"/>
          <p:nvPr/>
        </p:nvPicPr>
        <p:blipFill>
          <a:blip r:embed="rId5">
            <a:alphaModFix/>
          </a:blip>
          <a:stretch>
            <a:fillRect/>
          </a:stretch>
        </p:blipFill>
        <p:spPr>
          <a:xfrm>
            <a:off x="7017767" y="3698132"/>
            <a:ext cx="1720267" cy="1720267"/>
          </a:xfrm>
          <a:prstGeom prst="rect">
            <a:avLst/>
          </a:prstGeom>
          <a:noFill/>
          <a:ln>
            <a:noFill/>
          </a:ln>
        </p:spPr>
      </p:pic>
      <p:pic>
        <p:nvPicPr>
          <p:cNvPr id="67" name="Google Shape;67;p14"/>
          <p:cNvPicPr preferRelativeResize="0"/>
          <p:nvPr/>
        </p:nvPicPr>
        <p:blipFill>
          <a:blip r:embed="rId6">
            <a:alphaModFix/>
          </a:blip>
          <a:stretch>
            <a:fillRect/>
          </a:stretch>
        </p:blipFill>
        <p:spPr>
          <a:xfrm>
            <a:off x="7733832" y="2156534"/>
            <a:ext cx="2376001" cy="1165332"/>
          </a:xfrm>
          <a:prstGeom prst="rect">
            <a:avLst/>
          </a:prstGeom>
          <a:noFill/>
          <a:ln>
            <a:noFill/>
          </a:ln>
        </p:spPr>
      </p:pic>
      <p:pic>
        <p:nvPicPr>
          <p:cNvPr id="68" name="Google Shape;68;p14"/>
          <p:cNvPicPr preferRelativeResize="0"/>
          <p:nvPr/>
        </p:nvPicPr>
        <p:blipFill>
          <a:blip r:embed="rId7">
            <a:alphaModFix/>
          </a:blip>
          <a:stretch>
            <a:fillRect/>
          </a:stretch>
        </p:blipFill>
        <p:spPr>
          <a:xfrm>
            <a:off x="4641767" y="2237281"/>
            <a:ext cx="2376000" cy="1003843"/>
          </a:xfrm>
          <a:prstGeom prst="rect">
            <a:avLst/>
          </a:prstGeom>
          <a:noFill/>
          <a:ln>
            <a:noFill/>
          </a:ln>
        </p:spPr>
      </p:pic>
      <p:pic>
        <p:nvPicPr>
          <p:cNvPr id="69" name="Google Shape;69;p14"/>
          <p:cNvPicPr preferRelativeResize="0"/>
          <p:nvPr/>
        </p:nvPicPr>
        <p:blipFill rotWithShape="1">
          <a:blip r:embed="rId8">
            <a:alphaModFix/>
          </a:blip>
          <a:srcRect l="24019" t="51998" r="48353" b="30145"/>
          <a:stretch/>
        </p:blipFill>
        <p:spPr>
          <a:xfrm>
            <a:off x="8868764" y="3945950"/>
            <a:ext cx="2815965" cy="1224633"/>
          </a:xfrm>
          <a:prstGeom prst="rect">
            <a:avLst/>
          </a:prstGeom>
          <a:noFill/>
          <a:ln>
            <a:noFill/>
          </a:ln>
        </p:spPr>
      </p:pic>
      <p:pic>
        <p:nvPicPr>
          <p:cNvPr id="70" name="Google Shape;70;p14"/>
          <p:cNvPicPr preferRelativeResize="0"/>
          <p:nvPr/>
        </p:nvPicPr>
        <p:blipFill rotWithShape="1">
          <a:blip r:embed="rId9">
            <a:alphaModFix/>
          </a:blip>
          <a:srcRect l="23178" t="49345" r="49692" b="33297"/>
          <a:stretch/>
        </p:blipFill>
        <p:spPr>
          <a:xfrm>
            <a:off x="1139167" y="2187233"/>
            <a:ext cx="2564403" cy="110393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04C18B1904804D9943E7B436266511" ma:contentTypeVersion="18" ma:contentTypeDescription="Create a new document." ma:contentTypeScope="" ma:versionID="7d8064fbe50b3be89f090586f0fab229">
  <xsd:schema xmlns:xsd="http://www.w3.org/2001/XMLSchema" xmlns:xs="http://www.w3.org/2001/XMLSchema" xmlns:p="http://schemas.microsoft.com/office/2006/metadata/properties" xmlns:ns2="64b81f6f-f75d-41d4-a70c-c411efd3da9b" xmlns:ns3="c2158ecc-c545-4086-b5e8-0d082318b3f6" targetNamespace="http://schemas.microsoft.com/office/2006/metadata/properties" ma:root="true" ma:fieldsID="08524ceba92c2a5436e3a61b576459a7" ns2:_="" ns3:_="">
    <xsd:import namespace="64b81f6f-f75d-41d4-a70c-c411efd3da9b"/>
    <xsd:import namespace="c2158ecc-c545-4086-b5e8-0d082318b3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b81f6f-f75d-41d4-a70c-c411efd3da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d2b0097-9a46-4f7c-8939-d8646ab8031a}" ma:internalName="TaxCatchAll" ma:showField="CatchAllData" ma:web="64b81f6f-f75d-41d4-a70c-c411efd3da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158ecc-c545-4086-b5e8-0d082318b3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ae4b08c-65df-46da-b1a1-1fa120233e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158ecc-c545-4086-b5e8-0d082318b3f6">
      <Terms xmlns="http://schemas.microsoft.com/office/infopath/2007/PartnerControls"/>
    </lcf76f155ced4ddcb4097134ff3c332f>
    <_Flow_SignoffStatus xmlns="c2158ecc-c545-4086-b5e8-0d082318b3f6" xsi:nil="true"/>
    <TaxCatchAll xmlns="64b81f6f-f75d-41d4-a70c-c411efd3da9b" xsi:nil="true"/>
  </documentManagement>
</p:properties>
</file>

<file path=customXml/itemProps1.xml><?xml version="1.0" encoding="utf-8"?>
<ds:datastoreItem xmlns:ds="http://schemas.openxmlformats.org/officeDocument/2006/customXml" ds:itemID="{AEB70868-D72E-40F6-B5E1-155810AF8DF8}"/>
</file>

<file path=customXml/itemProps2.xml><?xml version="1.0" encoding="utf-8"?>
<ds:datastoreItem xmlns:ds="http://schemas.openxmlformats.org/officeDocument/2006/customXml" ds:itemID="{62BB0BD5-F9AA-4B43-A4FF-4C07E23DA6B9}"/>
</file>

<file path=customXml/itemProps3.xml><?xml version="1.0" encoding="utf-8"?>
<ds:datastoreItem xmlns:ds="http://schemas.openxmlformats.org/officeDocument/2006/customXml" ds:itemID="{355C9393-D50F-4E1C-A84F-B0E645BBCAA4}"/>
</file>

<file path=docProps/app.xml><?xml version="1.0" encoding="utf-8"?>
<Properties xmlns="http://schemas.openxmlformats.org/officeDocument/2006/extended-properties" xmlns:vt="http://schemas.openxmlformats.org/officeDocument/2006/docPropsVTypes">
  <Template>Office Theme 2013 - 2022</Template>
  <TotalTime>0</TotalTime>
  <Words>2350</Words>
  <Application>Microsoft Office PowerPoint</Application>
  <PresentationFormat>Widescreen</PresentationFormat>
  <Paragraphs>249</Paragraphs>
  <Slides>29</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ADLaM Display</vt:lpstr>
      <vt:lpstr>Arial</vt:lpstr>
      <vt:lpstr>Calibri</vt:lpstr>
      <vt:lpstr>Calibri Light</vt:lpstr>
      <vt:lpstr>League Spartan</vt:lpstr>
      <vt:lpstr>League Spartan Bold</vt:lpstr>
      <vt:lpstr>Montserrat</vt:lpstr>
      <vt:lpstr>Montserrat Black</vt:lpstr>
      <vt:lpstr>Montserrat ExtraBold</vt:lpstr>
      <vt:lpstr>Symbol</vt:lpstr>
      <vt:lpstr>Times New Roman</vt:lpstr>
      <vt:lpstr>Office Theme</vt:lpstr>
      <vt:lpstr>PowerPoint Presentation</vt:lpstr>
      <vt:lpstr>PowerPoint Presentation</vt:lpstr>
      <vt:lpstr>PowerPoint Presentation</vt:lpstr>
      <vt:lpstr>Key findings from Peer-on-peer sexual harassment among 16-18-year old learners in further education thematic review</vt:lpstr>
      <vt:lpstr>Key findings</vt:lpstr>
      <vt:lpstr>Recommendations</vt:lpstr>
      <vt:lpstr>Recommendations</vt:lpstr>
      <vt:lpstr>Peer-on-Peer Abuse Project</vt:lpstr>
      <vt:lpstr>A Collaborative Project</vt:lpstr>
      <vt:lpstr>Our Approach</vt:lpstr>
      <vt:lpstr>Year One Progress</vt:lpstr>
      <vt:lpstr>Key Findings</vt:lpstr>
      <vt:lpstr>Defining PoPA</vt:lpstr>
      <vt:lpstr>Year Two Plans</vt:lpstr>
      <vt:lpstr>PowerPoint Presentation</vt:lpstr>
      <vt:lpstr>PowerPoint Presentation</vt:lpstr>
      <vt:lpstr>PowerPoint Presentation</vt:lpstr>
      <vt:lpstr>Prif ganfyddiadau o’r arolwg thematig ar aflonyddu rhywiol rhwng cyfoedion ymhlith dysgwyr 16-18 oed mewn colegau addysg bellach</vt:lpstr>
      <vt:lpstr>Prif ganfyddiadau</vt:lpstr>
      <vt:lpstr>Argymhellion</vt:lpstr>
      <vt:lpstr>Argymhellion</vt:lpstr>
      <vt:lpstr>Prosiect Cam-drin Rhwng Cyfoedion  </vt:lpstr>
      <vt:lpstr>Prosiect Cydweithredol</vt:lpstr>
      <vt:lpstr>Ein Dull</vt:lpstr>
      <vt:lpstr>Cynnydd yn y Flwyddyn Gyntaf</vt:lpstr>
      <vt:lpstr>Canfyddiadau Allweddol</vt:lpstr>
      <vt:lpstr>Canfyddiadau Allweddol</vt:lpstr>
      <vt:lpstr>Diffinio PoPA</vt:lpstr>
      <vt:lpstr>Cynlluniau’r Ail Flwyddyn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findings from Peer-on-peer sexual harassment among 16-18-year old learners in further education thematic review</dc:title>
  <dc:creator>Ian Dickson</dc:creator>
  <cp:lastModifiedBy>Amy Evans</cp:lastModifiedBy>
  <cp:revision>6</cp:revision>
  <dcterms:created xsi:type="dcterms:W3CDTF">2023-06-07T07:32:33Z</dcterms:created>
  <dcterms:modified xsi:type="dcterms:W3CDTF">2023-10-17T11:13:44Z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0x0101002A04C18B1904804D9943E7B436266511</vt:lpwstr>
  </property>
</Properties>
</file>